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5"/>
  </p:notesMasterIdLst>
  <p:sldIdLst>
    <p:sldId id="256" r:id="rId2"/>
    <p:sldId id="257" r:id="rId3"/>
    <p:sldId id="287" r:id="rId4"/>
    <p:sldId id="258" r:id="rId5"/>
    <p:sldId id="259" r:id="rId6"/>
    <p:sldId id="260" r:id="rId7"/>
    <p:sldId id="261" r:id="rId8"/>
    <p:sldId id="262" r:id="rId9"/>
    <p:sldId id="270" r:id="rId10"/>
    <p:sldId id="263" r:id="rId11"/>
    <p:sldId id="264" r:id="rId12"/>
    <p:sldId id="271" r:id="rId13"/>
    <p:sldId id="272" r:id="rId14"/>
    <p:sldId id="273" r:id="rId15"/>
    <p:sldId id="266" r:id="rId16"/>
    <p:sldId id="274" r:id="rId17"/>
    <p:sldId id="275" r:id="rId18"/>
    <p:sldId id="276" r:id="rId19"/>
    <p:sldId id="277" r:id="rId20"/>
    <p:sldId id="278" r:id="rId21"/>
    <p:sldId id="279" r:id="rId22"/>
    <p:sldId id="280" r:id="rId23"/>
    <p:sldId id="281" r:id="rId24"/>
    <p:sldId id="282" r:id="rId25"/>
    <p:sldId id="283" r:id="rId26"/>
    <p:sldId id="267" r:id="rId27"/>
    <p:sldId id="268" r:id="rId28"/>
    <p:sldId id="284" r:id="rId29"/>
    <p:sldId id="285" r:id="rId30"/>
    <p:sldId id="286" r:id="rId31"/>
    <p:sldId id="269" r:id="rId32"/>
    <p:sldId id="288" r:id="rId33"/>
    <p:sldId id="289" r:id="rId34"/>
  </p:sldIdLst>
  <p:sldSz cx="14630400" cy="8229600"/>
  <p:notesSz cx="8229600" cy="14630400"/>
  <p:embeddedFontLst>
    <p:embeddedFont>
      <p:font typeface="Algerian" panose="04020705040A02060702" pitchFamily="82" charset="0"/>
      <p:regular r:id="rId36"/>
    </p:embeddedFont>
    <p:embeddedFont>
      <p:font typeface="Anton" panose="020B0604020202020204" pitchFamily="2" charset="0"/>
      <p:regular r:id="rId37"/>
    </p:embeddedFont>
    <p:embeddedFont>
      <p:font typeface="Calibri" panose="020F0502020204030204" pitchFamily="34" charset="0"/>
      <p:regular r:id="rId38"/>
      <p:bold r:id="rId39"/>
      <p:italic r:id="rId40"/>
      <p:boldItalic r:id="rId41"/>
    </p:embeddedFont>
    <p:embeddedFont>
      <p:font typeface="Corbel" panose="020B0503020204020204" pitchFamily="34" charset="0"/>
      <p:regular r:id="rId42"/>
      <p:bold r:id="rId43"/>
      <p:italic r:id="rId44"/>
      <p:boldItalic r:id="rId45"/>
    </p:embeddedFont>
    <p:embeddedFont>
      <p:font typeface="Fira Sans" panose="020B0604020202020204" pitchFamily="3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E3E3E"/>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6" d="100"/>
          <a:sy n="66" d="100"/>
        </p:scale>
        <p:origin x="72" y="6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759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612740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889332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4281010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353787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307811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184694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632504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706025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205384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549983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30675638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22342985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3170380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61184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2814076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3420089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4259525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C9D327-3C46-41B5-9227-CF07F6EE4B68}"/>
              </a:ext>
            </a:extLst>
          </p:cNvPr>
          <p:cNvSpPr/>
          <p:nvPr/>
        </p:nvSpPr>
        <p:spPr>
          <a:xfrm>
            <a:off x="0" y="0"/>
            <a:ext cx="146304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Image 0" descr="preencoded.png"/>
          <p:cNvPicPr>
            <a:picLocks noChangeAspect="1"/>
          </p:cNvPicPr>
          <p:nvPr/>
        </p:nvPicPr>
        <p:blipFill>
          <a:blip r:embed="rId3"/>
          <a:stretch>
            <a:fillRect/>
          </a:stretch>
        </p:blipFill>
        <p:spPr>
          <a:xfrm>
            <a:off x="9144000" y="0"/>
            <a:ext cx="5486400" cy="8229600"/>
          </a:xfrm>
          <a:prstGeom prst="rect">
            <a:avLst/>
          </a:prstGeom>
          <a:effectLst>
            <a:softEdge rad="0"/>
          </a:effectLst>
        </p:spPr>
      </p:pic>
      <p:sp>
        <p:nvSpPr>
          <p:cNvPr id="3" name="Text 0"/>
          <p:cNvSpPr/>
          <p:nvPr/>
        </p:nvSpPr>
        <p:spPr>
          <a:xfrm>
            <a:off x="793790" y="2909797"/>
            <a:ext cx="7556421" cy="1417558"/>
          </a:xfrm>
          <a:prstGeom prst="rect">
            <a:avLst/>
          </a:prstGeom>
          <a:noFill/>
          <a:ln/>
        </p:spPr>
        <p:txBody>
          <a:bodyPr wrap="square" lIns="0" tIns="0" rIns="0" bIns="0" rtlCol="0" anchor="t"/>
          <a:lstStyle/>
          <a:p>
            <a:pPr marL="0" indent="0">
              <a:lnSpc>
                <a:spcPts val="5550"/>
              </a:lnSpc>
              <a:buNone/>
            </a:pPr>
            <a:r>
              <a:rPr lang="en-US" sz="4450" kern="0" spc="-45" dirty="0">
                <a:solidFill>
                  <a:srgbClr val="FA95AF"/>
                </a:solidFill>
                <a:latin typeface="Anton" pitchFamily="34" charset="0"/>
                <a:ea typeface="Anton" pitchFamily="34" charset="-122"/>
                <a:cs typeface="Anton" pitchFamily="34" charset="-120"/>
              </a:rPr>
              <a:t>Prediction of Identical Twins using Machine Learning</a:t>
            </a:r>
            <a:endParaRPr lang="en-US" sz="4450" dirty="0"/>
          </a:p>
        </p:txBody>
      </p:sp>
      <p:sp>
        <p:nvSpPr>
          <p:cNvPr id="4" name="Text 1"/>
          <p:cNvSpPr/>
          <p:nvPr/>
        </p:nvSpPr>
        <p:spPr>
          <a:xfrm>
            <a:off x="5917333" y="5001346"/>
            <a:ext cx="7556421" cy="1451610"/>
          </a:xfrm>
          <a:prstGeom prst="rect">
            <a:avLst/>
          </a:prstGeom>
          <a:noFill/>
          <a:ln/>
        </p:spPr>
        <p:txBody>
          <a:bodyPr wrap="square" lIns="0" tIns="0" rIns="0" bIns="0" rtlCol="0" anchor="t"/>
          <a:lstStyle/>
          <a:p>
            <a:pPr marL="0" indent="0">
              <a:lnSpc>
                <a:spcPts val="2850"/>
              </a:lnSpc>
              <a:buNone/>
            </a:pPr>
            <a:r>
              <a:rPr lang="en-US" sz="1750" b="1" kern="0" spc="-36" dirty="0">
                <a:solidFill>
                  <a:srgbClr val="E0D6DE"/>
                </a:solidFill>
                <a:latin typeface="Fira Sans" pitchFamily="34" charset="0"/>
                <a:ea typeface="Fira Sans" pitchFamily="34" charset="-122"/>
                <a:cs typeface="Fira Sans" pitchFamily="34" charset="-120"/>
              </a:rPr>
              <a:t>Presented By</a:t>
            </a:r>
          </a:p>
          <a:p>
            <a:pPr marL="285750" indent="-285750">
              <a:lnSpc>
                <a:spcPts val="2850"/>
              </a:lnSpc>
              <a:buFont typeface="Arial" panose="020B0604020202020204" pitchFamily="34" charset="0"/>
              <a:buChar char="•"/>
            </a:pPr>
            <a:r>
              <a:rPr lang="en-US" sz="1750" kern="0" spc="-36" dirty="0">
                <a:solidFill>
                  <a:srgbClr val="E0D6DE"/>
                </a:solidFill>
                <a:latin typeface="Fira Sans" pitchFamily="34" charset="0"/>
              </a:rPr>
              <a:t>Sai Teja (22UD5A7301)</a:t>
            </a:r>
          </a:p>
          <a:p>
            <a:pPr marL="285750" indent="-285750">
              <a:lnSpc>
                <a:spcPts val="2850"/>
              </a:lnSpc>
              <a:buFont typeface="Arial" panose="020B0604020202020204" pitchFamily="34" charset="0"/>
              <a:buChar char="•"/>
            </a:pPr>
            <a:r>
              <a:rPr lang="en-US" sz="1750" kern="0" spc="-36" dirty="0" err="1">
                <a:solidFill>
                  <a:srgbClr val="E0D6DE"/>
                </a:solidFill>
                <a:latin typeface="Fira Sans" pitchFamily="34" charset="0"/>
              </a:rPr>
              <a:t>Charan</a:t>
            </a:r>
            <a:r>
              <a:rPr lang="en-US" sz="1750" kern="0" spc="-36" dirty="0">
                <a:solidFill>
                  <a:srgbClr val="E0D6DE"/>
                </a:solidFill>
                <a:latin typeface="Fira Sans" pitchFamily="34" charset="0"/>
              </a:rPr>
              <a:t> (22UD5A7305)</a:t>
            </a:r>
          </a:p>
          <a:p>
            <a:pPr marL="285750" indent="-285750">
              <a:lnSpc>
                <a:spcPts val="2850"/>
              </a:lnSpc>
              <a:buFont typeface="Arial" panose="020B0604020202020204" pitchFamily="34" charset="0"/>
              <a:buChar char="•"/>
            </a:pPr>
            <a:r>
              <a:rPr lang="en-US" sz="1750" kern="0" spc="-36" dirty="0" err="1">
                <a:solidFill>
                  <a:srgbClr val="E0D6DE"/>
                </a:solidFill>
                <a:latin typeface="Fira Sans" pitchFamily="34" charset="0"/>
              </a:rPr>
              <a:t>Taheer</a:t>
            </a:r>
            <a:r>
              <a:rPr lang="en-US" sz="1750" kern="0" spc="-36" dirty="0">
                <a:solidFill>
                  <a:srgbClr val="E0D6DE"/>
                </a:solidFill>
                <a:latin typeface="Fira Sans" pitchFamily="34" charset="0"/>
              </a:rPr>
              <a:t> (22UD5A7306)</a:t>
            </a:r>
            <a:endParaRPr lang="en-US" sz="1750" dirty="0"/>
          </a:p>
        </p:txBody>
      </p:sp>
      <p:sp>
        <p:nvSpPr>
          <p:cNvPr id="6" name="Rectangle 5">
            <a:extLst>
              <a:ext uri="{FF2B5EF4-FFF2-40B4-BE49-F238E27FC236}">
                <a16:creationId xmlns:a16="http://schemas.microsoft.com/office/drawing/2014/main" id="{AFC467B6-9C12-442A-89F8-35A8F649ACA3}"/>
              </a:ext>
            </a:extLst>
          </p:cNvPr>
          <p:cNvSpPr/>
          <p:nvPr/>
        </p:nvSpPr>
        <p:spPr>
          <a:xfrm>
            <a:off x="256609" y="168016"/>
            <a:ext cx="8630783" cy="1848051"/>
          </a:xfrm>
          <a:prstGeom prst="rect">
            <a:avLst/>
          </a:prstGeom>
          <a:solidFill>
            <a:srgbClr val="0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9600" dirty="0">
                <a:ln w="0"/>
                <a:solidFill>
                  <a:srgbClr val="CC0000"/>
                </a:solidFill>
                <a:effectLst>
                  <a:outerShdw blurRad="38100" dist="25400" dir="5400000" algn="ctr" rotWithShape="0">
                    <a:srgbClr val="6E747A">
                      <a:alpha val="43000"/>
                    </a:srgbClr>
                  </a:outerShdw>
                </a:effectLst>
                <a:latin typeface="Algerian" panose="04020705040A02060702" pitchFamily="82" charset="0"/>
              </a:rPr>
              <a:t>  TRINITY</a:t>
            </a:r>
          </a:p>
          <a:p>
            <a:pPr algn="ctr"/>
            <a:endParaRPr lang="en-IN" dirty="0"/>
          </a:p>
        </p:txBody>
      </p:sp>
      <p:sp>
        <p:nvSpPr>
          <p:cNvPr id="7" name="Rectangle 6">
            <a:extLst>
              <a:ext uri="{FF2B5EF4-FFF2-40B4-BE49-F238E27FC236}">
                <a16:creationId xmlns:a16="http://schemas.microsoft.com/office/drawing/2014/main" id="{ABC11306-D0ED-44B0-8566-79B5DDFE745E}"/>
              </a:ext>
            </a:extLst>
          </p:cNvPr>
          <p:cNvSpPr/>
          <p:nvPr/>
        </p:nvSpPr>
        <p:spPr>
          <a:xfrm>
            <a:off x="463197" y="1431132"/>
            <a:ext cx="8134597" cy="5207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COLLEGE OF ENGINEERING &amp; TECHNOLOGY</a:t>
            </a:r>
            <a:endParaRPr lang="en-IN" sz="2800" b="1" dirty="0"/>
          </a:p>
        </p:txBody>
      </p:sp>
      <p:pic>
        <p:nvPicPr>
          <p:cNvPr id="9" name="Picture 8">
            <a:extLst>
              <a:ext uri="{FF2B5EF4-FFF2-40B4-BE49-F238E27FC236}">
                <a16:creationId xmlns:a16="http://schemas.microsoft.com/office/drawing/2014/main" id="{5C432D42-F691-4DC4-AA68-8E7C9F78E22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2727" l="10000" r="90500">
                        <a14:foregroundMark x1="10000" y1="37273" x2="11000" y2="54545"/>
                        <a14:foregroundMark x1="35500" y1="10000" x2="63500" y2="9545"/>
                        <a14:foregroundMark x1="63500" y1="9545" x2="64500" y2="10000"/>
                        <a14:foregroundMark x1="90500" y1="37273" x2="89000" y2="55000"/>
                        <a14:foregroundMark x1="28500" y1="89091" x2="54500" y2="92727"/>
                        <a14:foregroundMark x1="54500" y1="92727" x2="72500" y2="88182"/>
                      </a14:backgroundRemoval>
                    </a14:imgEffect>
                  </a14:imgLayer>
                </a14:imgProps>
              </a:ext>
            </a:extLst>
          </a:blip>
          <a:stretch>
            <a:fillRect/>
          </a:stretch>
        </p:blipFill>
        <p:spPr>
          <a:xfrm>
            <a:off x="561410" y="168016"/>
            <a:ext cx="1337809" cy="12439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72145"/>
            <a:ext cx="5670590" cy="708779"/>
          </a:xfrm>
          <a:prstGeom prst="rect">
            <a:avLst/>
          </a:prstGeom>
          <a:noFill/>
          <a:ln/>
        </p:spPr>
        <p:txBody>
          <a:bodyPr wrap="none" lIns="0" tIns="0" rIns="0" bIns="0" rtlCol="0" anchor="t"/>
          <a:lstStyle/>
          <a:p>
            <a:pPr marL="0" indent="0">
              <a:lnSpc>
                <a:spcPts val="5550"/>
              </a:lnSpc>
              <a:buNone/>
            </a:pPr>
            <a:r>
              <a:rPr lang="en-US" sz="4450" kern="0" spc="-45" dirty="0">
                <a:solidFill>
                  <a:srgbClr val="FA95AF"/>
                </a:solidFill>
                <a:latin typeface="Anton" pitchFamily="34" charset="0"/>
                <a:ea typeface="Anton" pitchFamily="34" charset="-122"/>
                <a:cs typeface="Anton" pitchFamily="34" charset="-120"/>
              </a:rPr>
              <a:t>System Modules</a:t>
            </a:r>
            <a:endParaRPr lang="en-US" sz="4450" dirty="0"/>
          </a:p>
        </p:txBody>
      </p:sp>
      <p:pic>
        <p:nvPicPr>
          <p:cNvPr id="3" name="Image 0" descr="preencoded.png"/>
          <p:cNvPicPr>
            <a:picLocks noChangeAspect="1"/>
          </p:cNvPicPr>
          <p:nvPr/>
        </p:nvPicPr>
        <p:blipFill>
          <a:blip r:embed="rId3"/>
          <a:stretch>
            <a:fillRect/>
          </a:stretch>
        </p:blipFill>
        <p:spPr>
          <a:xfrm>
            <a:off x="2978348" y="2134553"/>
            <a:ext cx="2152055" cy="1669852"/>
          </a:xfrm>
          <a:prstGeom prst="rect">
            <a:avLst/>
          </a:prstGeom>
        </p:spPr>
      </p:pic>
      <p:sp>
        <p:nvSpPr>
          <p:cNvPr id="4" name="Text 1"/>
          <p:cNvSpPr/>
          <p:nvPr/>
        </p:nvSpPr>
        <p:spPr>
          <a:xfrm>
            <a:off x="4008953" y="2959179"/>
            <a:ext cx="90845" cy="453509"/>
          </a:xfrm>
          <a:prstGeom prst="rect">
            <a:avLst/>
          </a:prstGeom>
          <a:noFill/>
          <a:ln/>
        </p:spPr>
        <p:txBody>
          <a:bodyPr wrap="none" lIns="0" tIns="0" rIns="0" bIns="0" rtlCol="0" anchor="t"/>
          <a:lstStyle/>
          <a:p>
            <a:pPr marL="0" indent="0" algn="ctr">
              <a:lnSpc>
                <a:spcPts val="3550"/>
              </a:lnSpc>
              <a:buNone/>
            </a:pPr>
            <a:r>
              <a:rPr lang="en-US" sz="2200" kern="0" spc="-22" dirty="0">
                <a:solidFill>
                  <a:srgbClr val="E0D6DE"/>
                </a:solidFill>
                <a:latin typeface="Anton" pitchFamily="34" charset="0"/>
                <a:ea typeface="Anton" pitchFamily="34" charset="-122"/>
                <a:cs typeface="Anton" pitchFamily="34" charset="-120"/>
              </a:rPr>
              <a:t>1</a:t>
            </a:r>
            <a:endParaRPr lang="en-US" sz="2200" dirty="0"/>
          </a:p>
        </p:txBody>
      </p:sp>
      <p:sp>
        <p:nvSpPr>
          <p:cNvPr id="5" name="Text 2"/>
          <p:cNvSpPr/>
          <p:nvPr/>
        </p:nvSpPr>
        <p:spPr>
          <a:xfrm>
            <a:off x="5357217" y="2361367"/>
            <a:ext cx="2835235" cy="354330"/>
          </a:xfrm>
          <a:prstGeom prst="rect">
            <a:avLst/>
          </a:prstGeom>
          <a:noFill/>
          <a:ln/>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User Module</a:t>
            </a:r>
            <a:endParaRPr lang="en-US" sz="2200" dirty="0"/>
          </a:p>
        </p:txBody>
      </p:sp>
      <p:sp>
        <p:nvSpPr>
          <p:cNvPr id="6" name="Text 3"/>
          <p:cNvSpPr/>
          <p:nvPr/>
        </p:nvSpPr>
        <p:spPr>
          <a:xfrm>
            <a:off x="5357217" y="2851785"/>
            <a:ext cx="8252579"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The User Module provides a user-friendly interface for uploading retina and face images.</a:t>
            </a:r>
            <a:endParaRPr lang="en-US" sz="1750" dirty="0"/>
          </a:p>
        </p:txBody>
      </p:sp>
      <p:sp>
        <p:nvSpPr>
          <p:cNvPr id="7" name="Shape 4"/>
          <p:cNvSpPr/>
          <p:nvPr/>
        </p:nvSpPr>
        <p:spPr>
          <a:xfrm>
            <a:off x="5187077" y="3817501"/>
            <a:ext cx="8592860" cy="15240"/>
          </a:xfrm>
          <a:prstGeom prst="roundRect">
            <a:avLst>
              <a:gd name="adj" fmla="val 223256"/>
            </a:avLst>
          </a:prstGeom>
          <a:solidFill>
            <a:srgbClr val="575757"/>
          </a:solidFill>
          <a:ln/>
        </p:spPr>
      </p:sp>
      <p:pic>
        <p:nvPicPr>
          <p:cNvPr id="8" name="Image 1" descr="preencoded.png"/>
          <p:cNvPicPr>
            <a:picLocks noChangeAspect="1"/>
          </p:cNvPicPr>
          <p:nvPr/>
        </p:nvPicPr>
        <p:blipFill>
          <a:blip r:embed="rId4"/>
          <a:stretch>
            <a:fillRect/>
          </a:stretch>
        </p:blipFill>
        <p:spPr>
          <a:xfrm>
            <a:off x="1902381" y="3861078"/>
            <a:ext cx="4304109" cy="1669852"/>
          </a:xfrm>
          <a:prstGeom prst="rect">
            <a:avLst/>
          </a:prstGeom>
        </p:spPr>
      </p:pic>
      <p:sp>
        <p:nvSpPr>
          <p:cNvPr id="9" name="Text 5"/>
          <p:cNvSpPr/>
          <p:nvPr/>
        </p:nvSpPr>
        <p:spPr>
          <a:xfrm>
            <a:off x="3985736" y="4469249"/>
            <a:ext cx="137279" cy="453509"/>
          </a:xfrm>
          <a:prstGeom prst="rect">
            <a:avLst/>
          </a:prstGeom>
          <a:noFill/>
          <a:ln/>
        </p:spPr>
        <p:txBody>
          <a:bodyPr wrap="none" lIns="0" tIns="0" rIns="0" bIns="0" rtlCol="0" anchor="t"/>
          <a:lstStyle/>
          <a:p>
            <a:pPr marL="0" indent="0" algn="ctr">
              <a:lnSpc>
                <a:spcPts val="3550"/>
              </a:lnSpc>
              <a:buNone/>
            </a:pPr>
            <a:r>
              <a:rPr lang="en-US" sz="2200" kern="0" spc="-22" dirty="0">
                <a:solidFill>
                  <a:srgbClr val="E0D6DE"/>
                </a:solidFill>
                <a:latin typeface="Anton" pitchFamily="34" charset="0"/>
                <a:ea typeface="Anton" pitchFamily="34" charset="-122"/>
                <a:cs typeface="Anton" pitchFamily="34" charset="-120"/>
              </a:rPr>
              <a:t>2</a:t>
            </a:r>
            <a:endParaRPr lang="en-US" sz="2200" dirty="0"/>
          </a:p>
        </p:txBody>
      </p:sp>
      <p:sp>
        <p:nvSpPr>
          <p:cNvPr id="10" name="Text 6"/>
          <p:cNvSpPr/>
          <p:nvPr/>
        </p:nvSpPr>
        <p:spPr>
          <a:xfrm>
            <a:off x="6433304" y="4087892"/>
            <a:ext cx="2835235" cy="354330"/>
          </a:xfrm>
          <a:prstGeom prst="rect">
            <a:avLst/>
          </a:prstGeom>
          <a:noFill/>
          <a:ln/>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System Module</a:t>
            </a:r>
            <a:endParaRPr lang="en-US" sz="2200" dirty="0"/>
          </a:p>
        </p:txBody>
      </p:sp>
      <p:sp>
        <p:nvSpPr>
          <p:cNvPr id="11" name="Text 7"/>
          <p:cNvSpPr/>
          <p:nvPr/>
        </p:nvSpPr>
        <p:spPr>
          <a:xfrm>
            <a:off x="6433304" y="4578310"/>
            <a:ext cx="7176492"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The System Module performs various tasks, including image preprocessing, algorithm execution, and prediction generation.</a:t>
            </a:r>
            <a:endParaRPr lang="en-US" sz="1750" dirty="0"/>
          </a:p>
        </p:txBody>
      </p:sp>
      <p:sp>
        <p:nvSpPr>
          <p:cNvPr id="12" name="Shape 8"/>
          <p:cNvSpPr/>
          <p:nvPr/>
        </p:nvSpPr>
        <p:spPr>
          <a:xfrm>
            <a:off x="6263164" y="5544026"/>
            <a:ext cx="7516773" cy="15240"/>
          </a:xfrm>
          <a:prstGeom prst="roundRect">
            <a:avLst>
              <a:gd name="adj" fmla="val 223256"/>
            </a:avLst>
          </a:prstGeom>
          <a:solidFill>
            <a:srgbClr val="575757"/>
          </a:solidFill>
          <a:ln/>
        </p:spPr>
      </p:sp>
      <p:pic>
        <p:nvPicPr>
          <p:cNvPr id="13" name="Image 2" descr="preencoded.png"/>
          <p:cNvPicPr>
            <a:picLocks noChangeAspect="1"/>
          </p:cNvPicPr>
          <p:nvPr/>
        </p:nvPicPr>
        <p:blipFill>
          <a:blip r:embed="rId5"/>
          <a:stretch>
            <a:fillRect/>
          </a:stretch>
        </p:blipFill>
        <p:spPr>
          <a:xfrm>
            <a:off x="826294" y="5587603"/>
            <a:ext cx="6456164" cy="1669852"/>
          </a:xfrm>
          <a:prstGeom prst="rect">
            <a:avLst/>
          </a:prstGeom>
        </p:spPr>
      </p:pic>
      <p:sp>
        <p:nvSpPr>
          <p:cNvPr id="14" name="Text 9"/>
          <p:cNvSpPr/>
          <p:nvPr/>
        </p:nvSpPr>
        <p:spPr>
          <a:xfrm>
            <a:off x="3985617" y="6195774"/>
            <a:ext cx="137279" cy="453509"/>
          </a:xfrm>
          <a:prstGeom prst="rect">
            <a:avLst/>
          </a:prstGeom>
          <a:noFill/>
          <a:ln/>
        </p:spPr>
        <p:txBody>
          <a:bodyPr wrap="none" lIns="0" tIns="0" rIns="0" bIns="0" rtlCol="0" anchor="t"/>
          <a:lstStyle/>
          <a:p>
            <a:pPr marL="0" indent="0" algn="ctr">
              <a:lnSpc>
                <a:spcPts val="3550"/>
              </a:lnSpc>
              <a:buNone/>
            </a:pPr>
            <a:r>
              <a:rPr lang="en-US" sz="2200" kern="0" spc="-22" dirty="0">
                <a:solidFill>
                  <a:srgbClr val="E0D6DE"/>
                </a:solidFill>
                <a:latin typeface="Anton" pitchFamily="34" charset="0"/>
                <a:ea typeface="Anton" pitchFamily="34" charset="-122"/>
                <a:cs typeface="Anton" pitchFamily="34" charset="-120"/>
              </a:rPr>
              <a:t>3</a:t>
            </a:r>
            <a:endParaRPr lang="en-US" sz="2200" dirty="0"/>
          </a:p>
        </p:txBody>
      </p:sp>
      <p:sp>
        <p:nvSpPr>
          <p:cNvPr id="15" name="Text 10"/>
          <p:cNvSpPr/>
          <p:nvPr/>
        </p:nvSpPr>
        <p:spPr>
          <a:xfrm>
            <a:off x="7509272" y="5814417"/>
            <a:ext cx="2835235" cy="354330"/>
          </a:xfrm>
          <a:prstGeom prst="rect">
            <a:avLst/>
          </a:prstGeom>
          <a:noFill/>
          <a:ln/>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Prediction Module</a:t>
            </a:r>
            <a:endParaRPr lang="en-US" sz="2200" dirty="0"/>
          </a:p>
        </p:txBody>
      </p:sp>
      <p:sp>
        <p:nvSpPr>
          <p:cNvPr id="16" name="Text 11"/>
          <p:cNvSpPr/>
          <p:nvPr/>
        </p:nvSpPr>
        <p:spPr>
          <a:xfrm>
            <a:off x="7509272" y="6304836"/>
            <a:ext cx="6100524"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The Prediction Module displays the prediction results, indicating whether the individuals are identical twins or not.</a:t>
            </a:r>
            <a:endParaRPr lang="en-US" sz="1750" dirty="0"/>
          </a:p>
        </p:txBody>
      </p:sp>
      <p:sp>
        <p:nvSpPr>
          <p:cNvPr id="17" name="Rectangle 16">
            <a:extLst>
              <a:ext uri="{FF2B5EF4-FFF2-40B4-BE49-F238E27FC236}">
                <a16:creationId xmlns:a16="http://schemas.microsoft.com/office/drawing/2014/main" id="{9CC17199-E1F2-4F91-B348-CA0DF1AD7215}"/>
              </a:ext>
            </a:extLst>
          </p:cNvPr>
          <p:cNvSpPr/>
          <p:nvPr/>
        </p:nvSpPr>
        <p:spPr>
          <a:xfrm>
            <a:off x="12700000" y="7721599"/>
            <a:ext cx="1799771" cy="420915"/>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34020"/>
            <a:ext cx="5670590" cy="708779"/>
          </a:xfrm>
          <a:prstGeom prst="rect">
            <a:avLst/>
          </a:prstGeom>
          <a:noFill/>
          <a:ln/>
        </p:spPr>
        <p:txBody>
          <a:bodyPr wrap="none" lIns="0" tIns="0" rIns="0" bIns="0" rtlCol="0" anchor="t"/>
          <a:lstStyle/>
          <a:p>
            <a:pPr marL="0" indent="0">
              <a:lnSpc>
                <a:spcPts val="5550"/>
              </a:lnSpc>
              <a:buNone/>
            </a:pPr>
            <a:r>
              <a:rPr lang="en-US" sz="4450" kern="0" spc="-45" dirty="0">
                <a:solidFill>
                  <a:srgbClr val="FA95AF"/>
                </a:solidFill>
                <a:latin typeface="Anton" pitchFamily="34" charset="0"/>
                <a:ea typeface="Anton" pitchFamily="34" charset="-122"/>
                <a:cs typeface="Anton" pitchFamily="34" charset="-120"/>
              </a:rPr>
              <a:t>System Design</a:t>
            </a:r>
            <a:endParaRPr lang="en-US" sz="4450" dirty="0"/>
          </a:p>
        </p:txBody>
      </p:sp>
      <p:sp>
        <p:nvSpPr>
          <p:cNvPr id="3" name="Shape 1"/>
          <p:cNvSpPr/>
          <p:nvPr/>
        </p:nvSpPr>
        <p:spPr>
          <a:xfrm>
            <a:off x="793790" y="1896428"/>
            <a:ext cx="2173724" cy="1669852"/>
          </a:xfrm>
          <a:prstGeom prst="roundRect">
            <a:avLst>
              <a:gd name="adj" fmla="val 2038"/>
            </a:avLst>
          </a:prstGeom>
          <a:solidFill>
            <a:srgbClr val="3E3E3E"/>
          </a:solidFill>
          <a:ln/>
        </p:spPr>
      </p:sp>
      <p:sp>
        <p:nvSpPr>
          <p:cNvPr id="4" name="Text 2"/>
          <p:cNvSpPr/>
          <p:nvPr/>
        </p:nvSpPr>
        <p:spPr>
          <a:xfrm>
            <a:off x="1020604" y="2504599"/>
            <a:ext cx="90845" cy="453509"/>
          </a:xfrm>
          <a:prstGeom prst="rect">
            <a:avLst/>
          </a:prstGeom>
          <a:noFill/>
          <a:ln/>
        </p:spPr>
        <p:txBody>
          <a:bodyPr wrap="none" lIns="0" tIns="0" rIns="0" bIns="0" rtlCol="0" anchor="t"/>
          <a:lstStyle/>
          <a:p>
            <a:pPr marL="0" indent="0" algn="ctr">
              <a:lnSpc>
                <a:spcPts val="3550"/>
              </a:lnSpc>
              <a:buNone/>
            </a:pPr>
            <a:r>
              <a:rPr lang="en-US" sz="2200" kern="0" spc="-22" dirty="0">
                <a:solidFill>
                  <a:srgbClr val="E0D6DE"/>
                </a:solidFill>
                <a:latin typeface="Anton" pitchFamily="34" charset="0"/>
                <a:ea typeface="Anton" pitchFamily="34" charset="-122"/>
                <a:cs typeface="Anton" pitchFamily="34" charset="-120"/>
              </a:rPr>
              <a:t>1</a:t>
            </a:r>
            <a:endParaRPr lang="en-US" sz="2200" dirty="0"/>
          </a:p>
        </p:txBody>
      </p:sp>
      <p:sp>
        <p:nvSpPr>
          <p:cNvPr id="5" name="Text 3"/>
          <p:cNvSpPr/>
          <p:nvPr/>
        </p:nvSpPr>
        <p:spPr>
          <a:xfrm>
            <a:off x="3194328" y="2123242"/>
            <a:ext cx="2835235" cy="354330"/>
          </a:xfrm>
          <a:prstGeom prst="rect">
            <a:avLst/>
          </a:prstGeom>
          <a:noFill/>
          <a:ln/>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Use Case Diagram</a:t>
            </a:r>
            <a:endParaRPr lang="en-US" sz="2200" dirty="0"/>
          </a:p>
        </p:txBody>
      </p:sp>
      <p:sp>
        <p:nvSpPr>
          <p:cNvPr id="6" name="Text 4"/>
          <p:cNvSpPr/>
          <p:nvPr/>
        </p:nvSpPr>
        <p:spPr>
          <a:xfrm>
            <a:off x="3194328" y="2613660"/>
            <a:ext cx="10415468"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Illustrates the interactions between the user and the system, highlighting the different functionalities available to the user.</a:t>
            </a:r>
            <a:endParaRPr lang="en-US" sz="1750" dirty="0"/>
          </a:p>
        </p:txBody>
      </p:sp>
      <p:sp>
        <p:nvSpPr>
          <p:cNvPr id="7" name="Shape 5"/>
          <p:cNvSpPr/>
          <p:nvPr/>
        </p:nvSpPr>
        <p:spPr>
          <a:xfrm>
            <a:off x="3080861" y="3551039"/>
            <a:ext cx="10642402" cy="15240"/>
          </a:xfrm>
          <a:prstGeom prst="roundRect">
            <a:avLst>
              <a:gd name="adj" fmla="val 223256"/>
            </a:avLst>
          </a:prstGeom>
          <a:solidFill>
            <a:srgbClr val="575757"/>
          </a:solidFill>
          <a:ln/>
        </p:spPr>
      </p:sp>
      <p:sp>
        <p:nvSpPr>
          <p:cNvPr id="8" name="Shape 6"/>
          <p:cNvSpPr/>
          <p:nvPr/>
        </p:nvSpPr>
        <p:spPr>
          <a:xfrm>
            <a:off x="793790" y="3679627"/>
            <a:ext cx="4347567" cy="1669852"/>
          </a:xfrm>
          <a:prstGeom prst="roundRect">
            <a:avLst>
              <a:gd name="adj" fmla="val 2038"/>
            </a:avLst>
          </a:prstGeom>
          <a:solidFill>
            <a:srgbClr val="3E3E3E"/>
          </a:solidFill>
          <a:ln/>
        </p:spPr>
      </p:sp>
      <p:sp>
        <p:nvSpPr>
          <p:cNvPr id="9" name="Text 7"/>
          <p:cNvSpPr/>
          <p:nvPr/>
        </p:nvSpPr>
        <p:spPr>
          <a:xfrm>
            <a:off x="1020604" y="4287798"/>
            <a:ext cx="137279" cy="453509"/>
          </a:xfrm>
          <a:prstGeom prst="rect">
            <a:avLst/>
          </a:prstGeom>
          <a:noFill/>
          <a:ln/>
        </p:spPr>
        <p:txBody>
          <a:bodyPr wrap="none" lIns="0" tIns="0" rIns="0" bIns="0" rtlCol="0" anchor="t"/>
          <a:lstStyle/>
          <a:p>
            <a:pPr marL="0" indent="0" algn="ctr">
              <a:lnSpc>
                <a:spcPts val="3550"/>
              </a:lnSpc>
              <a:buNone/>
            </a:pPr>
            <a:r>
              <a:rPr lang="en-US" sz="2200" kern="0" spc="-22" dirty="0">
                <a:solidFill>
                  <a:srgbClr val="E0D6DE"/>
                </a:solidFill>
                <a:latin typeface="Anton" pitchFamily="34" charset="0"/>
                <a:ea typeface="Anton" pitchFamily="34" charset="-122"/>
                <a:cs typeface="Anton" pitchFamily="34" charset="-120"/>
              </a:rPr>
              <a:t>2</a:t>
            </a:r>
            <a:endParaRPr lang="en-US" sz="2200" dirty="0"/>
          </a:p>
        </p:txBody>
      </p:sp>
      <p:sp>
        <p:nvSpPr>
          <p:cNvPr id="10" name="Text 8"/>
          <p:cNvSpPr/>
          <p:nvPr/>
        </p:nvSpPr>
        <p:spPr>
          <a:xfrm>
            <a:off x="5368171" y="3906441"/>
            <a:ext cx="2835235" cy="354330"/>
          </a:xfrm>
          <a:prstGeom prst="rect">
            <a:avLst/>
          </a:prstGeom>
          <a:noFill/>
          <a:ln/>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Class Diagram</a:t>
            </a:r>
            <a:endParaRPr lang="en-US" sz="2200" dirty="0"/>
          </a:p>
        </p:txBody>
      </p:sp>
      <p:sp>
        <p:nvSpPr>
          <p:cNvPr id="11" name="Text 9"/>
          <p:cNvSpPr/>
          <p:nvPr/>
        </p:nvSpPr>
        <p:spPr>
          <a:xfrm>
            <a:off x="5368171" y="4396859"/>
            <a:ext cx="8241625"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Depicts the system's structure and relationships between different classes, representing the different components and their interactions.</a:t>
            </a:r>
            <a:endParaRPr lang="en-US" sz="1750" dirty="0"/>
          </a:p>
        </p:txBody>
      </p:sp>
      <p:sp>
        <p:nvSpPr>
          <p:cNvPr id="12" name="Shape 10"/>
          <p:cNvSpPr/>
          <p:nvPr/>
        </p:nvSpPr>
        <p:spPr>
          <a:xfrm>
            <a:off x="5254704" y="5334238"/>
            <a:ext cx="8468558" cy="15240"/>
          </a:xfrm>
          <a:prstGeom prst="roundRect">
            <a:avLst>
              <a:gd name="adj" fmla="val 223256"/>
            </a:avLst>
          </a:prstGeom>
          <a:solidFill>
            <a:srgbClr val="575757"/>
          </a:solidFill>
          <a:ln/>
        </p:spPr>
      </p:sp>
      <p:sp>
        <p:nvSpPr>
          <p:cNvPr id="13" name="Shape 11"/>
          <p:cNvSpPr/>
          <p:nvPr/>
        </p:nvSpPr>
        <p:spPr>
          <a:xfrm>
            <a:off x="793790" y="5462826"/>
            <a:ext cx="6521410" cy="2032754"/>
          </a:xfrm>
          <a:prstGeom prst="roundRect">
            <a:avLst>
              <a:gd name="adj" fmla="val 1674"/>
            </a:avLst>
          </a:prstGeom>
          <a:solidFill>
            <a:srgbClr val="3E3E3E"/>
          </a:solidFill>
          <a:ln/>
        </p:spPr>
      </p:sp>
      <p:sp>
        <p:nvSpPr>
          <p:cNvPr id="14" name="Text 12"/>
          <p:cNvSpPr/>
          <p:nvPr/>
        </p:nvSpPr>
        <p:spPr>
          <a:xfrm>
            <a:off x="1020604" y="6252448"/>
            <a:ext cx="137279" cy="453509"/>
          </a:xfrm>
          <a:prstGeom prst="rect">
            <a:avLst/>
          </a:prstGeom>
          <a:noFill/>
          <a:ln/>
        </p:spPr>
        <p:txBody>
          <a:bodyPr wrap="none" lIns="0" tIns="0" rIns="0" bIns="0" rtlCol="0" anchor="t"/>
          <a:lstStyle/>
          <a:p>
            <a:pPr marL="0" indent="0" algn="ctr">
              <a:lnSpc>
                <a:spcPts val="3550"/>
              </a:lnSpc>
              <a:buNone/>
            </a:pPr>
            <a:r>
              <a:rPr lang="en-US" sz="2200" kern="0" spc="-22" dirty="0">
                <a:solidFill>
                  <a:srgbClr val="E0D6DE"/>
                </a:solidFill>
                <a:latin typeface="Anton" pitchFamily="34" charset="0"/>
                <a:ea typeface="Anton" pitchFamily="34" charset="-122"/>
                <a:cs typeface="Anton" pitchFamily="34" charset="-120"/>
              </a:rPr>
              <a:t>3</a:t>
            </a:r>
            <a:endParaRPr lang="en-US" sz="2200" dirty="0"/>
          </a:p>
        </p:txBody>
      </p:sp>
      <p:sp>
        <p:nvSpPr>
          <p:cNvPr id="15" name="Text 13"/>
          <p:cNvSpPr/>
          <p:nvPr/>
        </p:nvSpPr>
        <p:spPr>
          <a:xfrm>
            <a:off x="7542014" y="5689640"/>
            <a:ext cx="2835235" cy="354330"/>
          </a:xfrm>
          <a:prstGeom prst="rect">
            <a:avLst/>
          </a:prstGeom>
          <a:noFill/>
          <a:ln/>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Sequence Diagram</a:t>
            </a:r>
            <a:endParaRPr lang="en-US" sz="2200" dirty="0"/>
          </a:p>
        </p:txBody>
      </p:sp>
      <p:sp>
        <p:nvSpPr>
          <p:cNvPr id="16" name="Text 14"/>
          <p:cNvSpPr/>
          <p:nvPr/>
        </p:nvSpPr>
        <p:spPr>
          <a:xfrm>
            <a:off x="7542014" y="6180058"/>
            <a:ext cx="6067782"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Shows the workflow of the system, starting with the user uploading images and ending with the system generating a prediction.</a:t>
            </a:r>
            <a:endParaRPr lang="en-US" sz="1750" dirty="0"/>
          </a:p>
        </p:txBody>
      </p:sp>
      <p:sp>
        <p:nvSpPr>
          <p:cNvPr id="17" name="Rectangle 16">
            <a:extLst>
              <a:ext uri="{FF2B5EF4-FFF2-40B4-BE49-F238E27FC236}">
                <a16:creationId xmlns:a16="http://schemas.microsoft.com/office/drawing/2014/main" id="{FF1A42BD-E004-43D5-8489-83ACB81155D1}"/>
              </a:ext>
            </a:extLst>
          </p:cNvPr>
          <p:cNvSpPr/>
          <p:nvPr/>
        </p:nvSpPr>
        <p:spPr>
          <a:xfrm>
            <a:off x="12700000" y="7721599"/>
            <a:ext cx="1799771" cy="420915"/>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31366E-1F89-4CFE-88CA-C0B3F3C20967}"/>
              </a:ext>
            </a:extLst>
          </p:cNvPr>
          <p:cNvSpPr txBox="1"/>
          <p:nvPr/>
        </p:nvSpPr>
        <p:spPr>
          <a:xfrm>
            <a:off x="478970" y="416944"/>
            <a:ext cx="7315200" cy="777200"/>
          </a:xfrm>
          <a:prstGeom prst="rect">
            <a:avLst/>
          </a:prstGeom>
          <a:noFill/>
        </p:spPr>
        <p:txBody>
          <a:bodyPr wrap="square">
            <a:spAutoFit/>
          </a:bodyPr>
          <a:lstStyle/>
          <a:p>
            <a:pPr marL="0" marR="0" lvl="0" indent="0" algn="l" defTabSz="914400" rtl="0" eaLnBrk="1" fontAlgn="auto" latinLnBrk="0" hangingPunct="1">
              <a:lnSpc>
                <a:spcPts val="5550"/>
              </a:lnSpc>
              <a:spcBef>
                <a:spcPts val="0"/>
              </a:spcBef>
              <a:spcAft>
                <a:spcPts val="0"/>
              </a:spcAft>
              <a:buClrTx/>
              <a:buSzTx/>
              <a:buFontTx/>
              <a:buNone/>
              <a:tabLst/>
              <a:defRPr/>
            </a:pPr>
            <a:r>
              <a:rPr kumimoji="0" lang="en-US" sz="4450" b="0" i="0" u="none" strike="noStrike" kern="0" cap="none" spc="-45" normalizeH="0" baseline="0" noProof="0" dirty="0">
                <a:ln>
                  <a:noFill/>
                </a:ln>
                <a:solidFill>
                  <a:srgbClr val="FA95AF"/>
                </a:solidFill>
                <a:effectLst/>
                <a:uLnTx/>
                <a:uFillTx/>
                <a:latin typeface="Anton" pitchFamily="34" charset="0"/>
                <a:ea typeface="Anton" pitchFamily="34" charset="-122"/>
                <a:cs typeface="Anton" pitchFamily="34" charset="-120"/>
              </a:rPr>
              <a:t>System Design</a:t>
            </a:r>
            <a:endParaRPr kumimoji="0" lang="en-US" sz="4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299AF7C-5EBA-4F96-897F-D12E0867589B}"/>
              </a:ext>
            </a:extLst>
          </p:cNvPr>
          <p:cNvSpPr txBox="1"/>
          <p:nvPr/>
        </p:nvSpPr>
        <p:spPr>
          <a:xfrm>
            <a:off x="2587169" y="6931305"/>
            <a:ext cx="8802914" cy="1143968"/>
          </a:xfrm>
          <a:prstGeom prst="rect">
            <a:avLst/>
          </a:prstGeom>
          <a:noFill/>
        </p:spPr>
        <p:txBody>
          <a:bodyPr wrap="square">
            <a:spAutoFit/>
          </a:bodyPr>
          <a:lstStyle/>
          <a:p>
            <a:pPr algn="ctr">
              <a:lnSpc>
                <a:spcPts val="2750"/>
              </a:lnSpc>
              <a:defRPr/>
            </a:pPr>
            <a:r>
              <a:rPr kumimoji="0" lang="en-US" sz="2200" b="1" i="0" u="none" strike="noStrike" kern="0" cap="none" spc="-22" normalizeH="0" baseline="0" noProof="0" dirty="0">
                <a:ln>
                  <a:noFill/>
                </a:ln>
                <a:solidFill>
                  <a:srgbClr val="E0D6DE"/>
                </a:solidFill>
                <a:effectLst/>
                <a:uLnTx/>
                <a:uFillTx/>
                <a:latin typeface="Anton" pitchFamily="34" charset="0"/>
                <a:ea typeface="Anton" pitchFamily="34" charset="-122"/>
                <a:cs typeface="Anton" pitchFamily="34" charset="-120"/>
              </a:rPr>
              <a:t>Use </a:t>
            </a:r>
            <a:r>
              <a:rPr lang="en-US" sz="2200" b="1" kern="0" spc="-22" dirty="0">
                <a:solidFill>
                  <a:srgbClr val="E0D6DE"/>
                </a:solidFill>
                <a:latin typeface="Anton" pitchFamily="34" charset="0"/>
                <a:ea typeface="Anton" pitchFamily="34" charset="-122"/>
                <a:cs typeface="Anton" pitchFamily="34" charset="-120"/>
              </a:rPr>
              <a:t>Case Diagram: </a:t>
            </a:r>
            <a:endParaRPr lang="en-US" sz="2200" b="1" dirty="0">
              <a:solidFill>
                <a:prstClr val="black"/>
              </a:solidFill>
            </a:endParaRPr>
          </a:p>
          <a:p>
            <a:pPr marL="0" marR="0" lvl="0" indent="0" algn="ctr" defTabSz="914400" rtl="0" eaLnBrk="1" fontAlgn="auto" latinLnBrk="0" hangingPunct="1">
              <a:lnSpc>
                <a:spcPts val="2750"/>
              </a:lnSpc>
              <a:spcBef>
                <a:spcPts val="0"/>
              </a:spcBef>
              <a:spcAft>
                <a:spcPts val="0"/>
              </a:spcAft>
              <a:buClrTx/>
              <a:buSzTx/>
              <a:buFontTx/>
              <a:buNone/>
              <a:tabLst/>
              <a:defRPr/>
            </a:pPr>
            <a:r>
              <a:rPr kumimoji="0" lang="en-US" sz="2200" b="1" i="0" u="none" strike="noStrike" kern="0" cap="none" spc="-22" normalizeH="0" baseline="0" noProof="0" dirty="0">
                <a:ln>
                  <a:noFill/>
                </a:ln>
                <a:solidFill>
                  <a:srgbClr val="E0D6DE"/>
                </a:solidFill>
                <a:effectLst/>
                <a:uLnTx/>
                <a:uFillTx/>
                <a:latin typeface="Anton" pitchFamily="34" charset="0"/>
                <a:ea typeface="Anton" pitchFamily="34" charset="-122"/>
                <a:cs typeface="Anton" pitchFamily="34" charset="-120"/>
              </a:rPr>
              <a:t>Illustrates the interactions between the user and the system, highlighting the different functionalities available to the user.</a:t>
            </a:r>
          </a:p>
        </p:txBody>
      </p:sp>
      <p:sp>
        <p:nvSpPr>
          <p:cNvPr id="8" name="Rectangle 7">
            <a:extLst>
              <a:ext uri="{FF2B5EF4-FFF2-40B4-BE49-F238E27FC236}">
                <a16:creationId xmlns:a16="http://schemas.microsoft.com/office/drawing/2014/main" id="{1ABA975E-2CDA-4A45-B131-913291A5440D}"/>
              </a:ext>
            </a:extLst>
          </p:cNvPr>
          <p:cNvSpPr/>
          <p:nvPr/>
        </p:nvSpPr>
        <p:spPr>
          <a:xfrm>
            <a:off x="12700000" y="7721599"/>
            <a:ext cx="1799771" cy="420915"/>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descr="WhatsApp Image 2023-10-14 at 09.22.06_577b0a04">
            <a:extLst>
              <a:ext uri="{FF2B5EF4-FFF2-40B4-BE49-F238E27FC236}">
                <a16:creationId xmlns:a16="http://schemas.microsoft.com/office/drawing/2014/main" id="{E7BA892A-A6A2-4F37-9027-099F8AE3DE5F}"/>
              </a:ext>
            </a:extLst>
          </p:cNvPr>
          <p:cNvPicPr/>
          <p:nvPr/>
        </p:nvPicPr>
        <p:blipFill>
          <a:blip r:embed="rId2"/>
          <a:stretch>
            <a:fillRect/>
          </a:stretch>
        </p:blipFill>
        <p:spPr>
          <a:xfrm>
            <a:off x="4342629" y="1433989"/>
            <a:ext cx="5945142" cy="4958035"/>
          </a:xfrm>
          <a:prstGeom prst="rect">
            <a:avLst/>
          </a:prstGeom>
          <a:effectLst>
            <a:reflection blurRad="6350" stA="11000" endPos="20000" dir="5400000" sy="-100000" algn="bl" rotWithShape="0"/>
          </a:effectLst>
        </p:spPr>
      </p:pic>
    </p:spTree>
    <p:extLst>
      <p:ext uri="{BB962C8B-B14F-4D97-AF65-F5344CB8AC3E}">
        <p14:creationId xmlns:p14="http://schemas.microsoft.com/office/powerpoint/2010/main" val="445562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31366E-1F89-4CFE-88CA-C0B3F3C20967}"/>
              </a:ext>
            </a:extLst>
          </p:cNvPr>
          <p:cNvSpPr txBox="1"/>
          <p:nvPr/>
        </p:nvSpPr>
        <p:spPr>
          <a:xfrm>
            <a:off x="783770" y="309270"/>
            <a:ext cx="7315200" cy="777200"/>
          </a:xfrm>
          <a:prstGeom prst="rect">
            <a:avLst/>
          </a:prstGeom>
          <a:noFill/>
        </p:spPr>
        <p:txBody>
          <a:bodyPr wrap="square">
            <a:spAutoFit/>
          </a:bodyPr>
          <a:lstStyle/>
          <a:p>
            <a:pPr marL="0" marR="0" lvl="0" indent="0" algn="l" defTabSz="914400" rtl="0" eaLnBrk="1" fontAlgn="auto" latinLnBrk="0" hangingPunct="1">
              <a:lnSpc>
                <a:spcPts val="5550"/>
              </a:lnSpc>
              <a:spcBef>
                <a:spcPts val="0"/>
              </a:spcBef>
              <a:spcAft>
                <a:spcPts val="0"/>
              </a:spcAft>
              <a:buClrTx/>
              <a:buSzTx/>
              <a:buFontTx/>
              <a:buNone/>
              <a:tabLst/>
              <a:defRPr/>
            </a:pPr>
            <a:r>
              <a:rPr kumimoji="0" lang="en-US" sz="4450" b="0" i="0" u="none" strike="noStrike" kern="0" cap="none" spc="-45" normalizeH="0" baseline="0" noProof="0" dirty="0">
                <a:ln>
                  <a:noFill/>
                </a:ln>
                <a:solidFill>
                  <a:srgbClr val="FA95AF"/>
                </a:solidFill>
                <a:effectLst/>
                <a:uLnTx/>
                <a:uFillTx/>
                <a:latin typeface="Anton" pitchFamily="34" charset="0"/>
                <a:ea typeface="Anton" pitchFamily="34" charset="-122"/>
                <a:cs typeface="Anton" pitchFamily="34" charset="-120"/>
              </a:rPr>
              <a:t>System Design</a:t>
            </a:r>
            <a:endParaRPr kumimoji="0" lang="en-US" sz="4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BA975E-2CDA-4A45-B131-913291A5440D}"/>
              </a:ext>
            </a:extLst>
          </p:cNvPr>
          <p:cNvSpPr/>
          <p:nvPr/>
        </p:nvSpPr>
        <p:spPr>
          <a:xfrm>
            <a:off x="12700000" y="7721599"/>
            <a:ext cx="1799771" cy="420915"/>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597A46F0-2F2C-425F-8D02-88929B863E11}"/>
              </a:ext>
            </a:extLst>
          </p:cNvPr>
          <p:cNvPicPr/>
          <p:nvPr/>
        </p:nvPicPr>
        <p:blipFill>
          <a:blip r:embed="rId2"/>
          <a:srcRect/>
          <a:stretch/>
        </p:blipFill>
        <p:spPr>
          <a:xfrm>
            <a:off x="4955719" y="872999"/>
            <a:ext cx="4718962" cy="5525658"/>
          </a:xfrm>
          <a:prstGeom prst="rect">
            <a:avLst/>
          </a:prstGeom>
          <a:effectLst>
            <a:reflection blurRad="6350" stA="11000" endPos="20000" dir="5400000" sy="-100000" algn="bl" rotWithShape="0"/>
          </a:effectLst>
        </p:spPr>
      </p:pic>
      <p:sp>
        <p:nvSpPr>
          <p:cNvPr id="6" name="TextBox 5">
            <a:extLst>
              <a:ext uri="{FF2B5EF4-FFF2-40B4-BE49-F238E27FC236}">
                <a16:creationId xmlns:a16="http://schemas.microsoft.com/office/drawing/2014/main" id="{58D7D561-E449-41EB-A7B7-4B3C67DD7F98}"/>
              </a:ext>
            </a:extLst>
          </p:cNvPr>
          <p:cNvSpPr txBox="1"/>
          <p:nvPr/>
        </p:nvSpPr>
        <p:spPr>
          <a:xfrm>
            <a:off x="2587168" y="6931305"/>
            <a:ext cx="9401631" cy="1143968"/>
          </a:xfrm>
          <a:prstGeom prst="rect">
            <a:avLst/>
          </a:prstGeom>
          <a:noFill/>
        </p:spPr>
        <p:txBody>
          <a:bodyPr wrap="square">
            <a:spAutoFit/>
          </a:bodyPr>
          <a:lstStyle/>
          <a:p>
            <a:pPr algn="ctr">
              <a:lnSpc>
                <a:spcPts val="2750"/>
              </a:lnSpc>
              <a:defRPr/>
            </a:pPr>
            <a:r>
              <a:rPr lang="en-US" sz="2200" b="1" kern="0" spc="-22" dirty="0">
                <a:solidFill>
                  <a:srgbClr val="E0D6DE"/>
                </a:solidFill>
                <a:latin typeface="Anton" pitchFamily="34" charset="0"/>
                <a:ea typeface="Anton" pitchFamily="34" charset="-122"/>
                <a:cs typeface="Anton" pitchFamily="34" charset="-120"/>
              </a:rPr>
              <a:t>Class Diagram: </a:t>
            </a:r>
            <a:endParaRPr lang="en-US" sz="2200" b="1" dirty="0">
              <a:solidFill>
                <a:prstClr val="black"/>
              </a:solidFill>
            </a:endParaRPr>
          </a:p>
          <a:p>
            <a:pPr marL="0" marR="0" lvl="0" indent="0" algn="ctr" defTabSz="914400" rtl="0" eaLnBrk="1" fontAlgn="auto" latinLnBrk="0" hangingPunct="1">
              <a:lnSpc>
                <a:spcPts val="2750"/>
              </a:lnSpc>
              <a:spcBef>
                <a:spcPts val="0"/>
              </a:spcBef>
              <a:spcAft>
                <a:spcPts val="0"/>
              </a:spcAft>
              <a:buClrTx/>
              <a:buSzTx/>
              <a:buFontTx/>
              <a:buNone/>
              <a:tabLst/>
              <a:defRPr/>
            </a:pPr>
            <a:r>
              <a:rPr kumimoji="0" lang="en-US" sz="2200" b="1" i="0" u="none" strike="noStrike" kern="0" cap="none" spc="-22" normalizeH="0" baseline="0" noProof="0" dirty="0">
                <a:ln>
                  <a:noFill/>
                </a:ln>
                <a:solidFill>
                  <a:srgbClr val="E0D6DE"/>
                </a:solidFill>
                <a:effectLst/>
                <a:uLnTx/>
                <a:uFillTx/>
                <a:latin typeface="Anton" pitchFamily="34" charset="0"/>
                <a:ea typeface="Anton" pitchFamily="34" charset="-122"/>
                <a:cs typeface="Anton" pitchFamily="34" charset="-120"/>
              </a:rPr>
              <a:t>Depicts the system's structure and relationships between different classes, representing the different components and their interactions</a:t>
            </a:r>
          </a:p>
        </p:txBody>
      </p:sp>
    </p:spTree>
    <p:extLst>
      <p:ext uri="{BB962C8B-B14F-4D97-AF65-F5344CB8AC3E}">
        <p14:creationId xmlns:p14="http://schemas.microsoft.com/office/powerpoint/2010/main" val="4029237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31366E-1F89-4CFE-88CA-C0B3F3C20967}"/>
              </a:ext>
            </a:extLst>
          </p:cNvPr>
          <p:cNvSpPr txBox="1"/>
          <p:nvPr/>
        </p:nvSpPr>
        <p:spPr>
          <a:xfrm>
            <a:off x="783770" y="309270"/>
            <a:ext cx="7315200" cy="777200"/>
          </a:xfrm>
          <a:prstGeom prst="rect">
            <a:avLst/>
          </a:prstGeom>
          <a:noFill/>
        </p:spPr>
        <p:txBody>
          <a:bodyPr wrap="square">
            <a:spAutoFit/>
          </a:bodyPr>
          <a:lstStyle/>
          <a:p>
            <a:pPr marL="0" marR="0" lvl="0" indent="0" algn="l" defTabSz="914400" rtl="0" eaLnBrk="1" fontAlgn="auto" latinLnBrk="0" hangingPunct="1">
              <a:lnSpc>
                <a:spcPts val="5550"/>
              </a:lnSpc>
              <a:spcBef>
                <a:spcPts val="0"/>
              </a:spcBef>
              <a:spcAft>
                <a:spcPts val="0"/>
              </a:spcAft>
              <a:buClrTx/>
              <a:buSzTx/>
              <a:buFontTx/>
              <a:buNone/>
              <a:tabLst/>
              <a:defRPr/>
            </a:pPr>
            <a:r>
              <a:rPr kumimoji="0" lang="en-US" sz="4450" b="0" i="0" u="none" strike="noStrike" kern="0" cap="none" spc="-45" normalizeH="0" baseline="0" noProof="0" dirty="0">
                <a:ln>
                  <a:noFill/>
                </a:ln>
                <a:solidFill>
                  <a:srgbClr val="FA95AF"/>
                </a:solidFill>
                <a:effectLst/>
                <a:uLnTx/>
                <a:uFillTx/>
                <a:latin typeface="Anton" pitchFamily="34" charset="0"/>
                <a:ea typeface="Anton" pitchFamily="34" charset="-122"/>
                <a:cs typeface="Anton" pitchFamily="34" charset="-120"/>
              </a:rPr>
              <a:t>System Design</a:t>
            </a:r>
            <a:endParaRPr kumimoji="0" lang="en-US" sz="4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BA975E-2CDA-4A45-B131-913291A5440D}"/>
              </a:ext>
            </a:extLst>
          </p:cNvPr>
          <p:cNvSpPr/>
          <p:nvPr/>
        </p:nvSpPr>
        <p:spPr>
          <a:xfrm>
            <a:off x="12700000" y="7721599"/>
            <a:ext cx="1799771" cy="420915"/>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597A46F0-2F2C-425F-8D02-88929B863E11}"/>
              </a:ext>
            </a:extLst>
          </p:cNvPr>
          <p:cNvPicPr/>
          <p:nvPr/>
        </p:nvPicPr>
        <p:blipFill>
          <a:blip r:embed="rId2"/>
          <a:srcRect/>
          <a:stretch/>
        </p:blipFill>
        <p:spPr>
          <a:xfrm>
            <a:off x="4336055" y="1400683"/>
            <a:ext cx="5712281" cy="5428233"/>
          </a:xfrm>
          <a:prstGeom prst="rect">
            <a:avLst/>
          </a:prstGeom>
          <a:effectLst>
            <a:reflection blurRad="6350" stA="11000" endPos="20000" dir="5400000" sy="-100000" algn="bl" rotWithShape="0"/>
          </a:effectLst>
        </p:spPr>
      </p:pic>
      <p:sp>
        <p:nvSpPr>
          <p:cNvPr id="11" name="TextBox 10">
            <a:extLst>
              <a:ext uri="{FF2B5EF4-FFF2-40B4-BE49-F238E27FC236}">
                <a16:creationId xmlns:a16="http://schemas.microsoft.com/office/drawing/2014/main" id="{C1739C02-AF58-4E91-AB02-B99E58F71433}"/>
              </a:ext>
            </a:extLst>
          </p:cNvPr>
          <p:cNvSpPr txBox="1"/>
          <p:nvPr/>
        </p:nvSpPr>
        <p:spPr>
          <a:xfrm>
            <a:off x="2587168" y="6931305"/>
            <a:ext cx="9401631" cy="1143968"/>
          </a:xfrm>
          <a:prstGeom prst="rect">
            <a:avLst/>
          </a:prstGeom>
          <a:noFill/>
        </p:spPr>
        <p:txBody>
          <a:bodyPr wrap="square">
            <a:spAutoFit/>
          </a:bodyPr>
          <a:lstStyle/>
          <a:p>
            <a:pPr algn="ctr">
              <a:lnSpc>
                <a:spcPts val="2750"/>
              </a:lnSpc>
              <a:defRPr/>
            </a:pPr>
            <a:r>
              <a:rPr lang="en-US" sz="2200" b="1" kern="0" spc="-22" dirty="0">
                <a:solidFill>
                  <a:srgbClr val="E0D6DE"/>
                </a:solidFill>
                <a:latin typeface="Anton" pitchFamily="34" charset="0"/>
                <a:ea typeface="Anton" pitchFamily="34" charset="-122"/>
                <a:cs typeface="Anton" pitchFamily="34" charset="-120"/>
              </a:rPr>
              <a:t>Sequence Diagram: </a:t>
            </a:r>
            <a:endParaRPr lang="en-US" sz="2200" b="1" dirty="0">
              <a:solidFill>
                <a:prstClr val="black"/>
              </a:solidFill>
            </a:endParaRPr>
          </a:p>
          <a:p>
            <a:pPr marL="0" marR="0" lvl="0" indent="0" algn="ctr" defTabSz="914400" rtl="0" eaLnBrk="1" fontAlgn="auto" latinLnBrk="0" hangingPunct="1">
              <a:lnSpc>
                <a:spcPts val="2750"/>
              </a:lnSpc>
              <a:spcBef>
                <a:spcPts val="0"/>
              </a:spcBef>
              <a:spcAft>
                <a:spcPts val="0"/>
              </a:spcAft>
              <a:buClrTx/>
              <a:buSzTx/>
              <a:buFontTx/>
              <a:buNone/>
              <a:tabLst/>
              <a:defRPr/>
            </a:pPr>
            <a:r>
              <a:rPr kumimoji="0" lang="en-US" sz="2200" b="1" i="0" u="none" strike="noStrike" kern="0" cap="none" spc="-22" normalizeH="0" baseline="0" noProof="0" dirty="0">
                <a:ln>
                  <a:noFill/>
                </a:ln>
                <a:solidFill>
                  <a:srgbClr val="E0D6DE"/>
                </a:solidFill>
                <a:effectLst/>
                <a:uLnTx/>
                <a:uFillTx/>
                <a:latin typeface="Anton" pitchFamily="34" charset="0"/>
                <a:ea typeface="Anton" pitchFamily="34" charset="-122"/>
                <a:cs typeface="Anton" pitchFamily="34" charset="-120"/>
              </a:rPr>
              <a:t>Shows the workflow of the system, starting with the user uploading images and ending with the system generating a prediction.</a:t>
            </a:r>
          </a:p>
        </p:txBody>
      </p:sp>
    </p:spTree>
    <p:extLst>
      <p:ext uri="{BB962C8B-B14F-4D97-AF65-F5344CB8AC3E}">
        <p14:creationId xmlns:p14="http://schemas.microsoft.com/office/powerpoint/2010/main" val="4287430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539960"/>
            <a:ext cx="5670590" cy="708779"/>
          </a:xfrm>
          <a:prstGeom prst="rect">
            <a:avLst/>
          </a:prstGeom>
          <a:noFill/>
          <a:ln/>
        </p:spPr>
        <p:txBody>
          <a:bodyPr wrap="none" lIns="0" tIns="0" rIns="0" bIns="0" rtlCol="0" anchor="t"/>
          <a:lstStyle/>
          <a:p>
            <a:pPr marL="0" indent="0">
              <a:lnSpc>
                <a:spcPts val="5550"/>
              </a:lnSpc>
              <a:buNone/>
            </a:pPr>
            <a:r>
              <a:rPr lang="en-US" sz="4450" dirty="0">
                <a:solidFill>
                  <a:schemeClr val="accent5">
                    <a:lumMod val="20000"/>
                    <a:lumOff val="80000"/>
                  </a:schemeClr>
                </a:solidFill>
                <a:latin typeface="Poppins Light" pitchFamily="34" charset="0"/>
                <a:ea typeface="Poppins Light" pitchFamily="34" charset="-122"/>
                <a:cs typeface="Poppins Light" pitchFamily="34" charset="-120"/>
              </a:rPr>
              <a:t>Training Process</a:t>
            </a:r>
            <a:endParaRPr lang="en-US" sz="4450" dirty="0">
              <a:solidFill>
                <a:schemeClr val="accent5">
                  <a:lumMod val="20000"/>
                  <a:lumOff val="80000"/>
                </a:schemeClr>
              </a:solidFill>
            </a:endParaRPr>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Dataset Upload</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Upload and pre-process a dataset of twin and non-twin face images. The images are normalized and resized for optimal training.</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Model Training</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Naïve Bayes and Random Forest classifiers are trained on the pre-processed dataset, optimizing parameters for accuracy and efficiency.</a:t>
            </a:r>
            <a:endParaRPr lang="en-US" sz="1750" dirty="0"/>
          </a:p>
        </p:txBody>
      </p:sp>
      <p:sp>
        <p:nvSpPr>
          <p:cNvPr id="7" name="Rectangle 6">
            <a:extLst>
              <a:ext uri="{FF2B5EF4-FFF2-40B4-BE49-F238E27FC236}">
                <a16:creationId xmlns:a16="http://schemas.microsoft.com/office/drawing/2014/main" id="{20A66D50-15ED-466B-BF7A-579AC43BC75D}"/>
              </a:ext>
            </a:extLst>
          </p:cNvPr>
          <p:cNvSpPr/>
          <p:nvPr/>
        </p:nvSpPr>
        <p:spPr>
          <a:xfrm>
            <a:off x="12700000" y="7721599"/>
            <a:ext cx="1799771" cy="420915"/>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580531"/>
            <a:ext cx="5670590" cy="708779"/>
          </a:xfrm>
          <a:prstGeom prst="rect">
            <a:avLst/>
          </a:prstGeom>
          <a:noFill/>
          <a:ln/>
        </p:spPr>
        <p:txBody>
          <a:bodyPr wrap="none" lIns="0" tIns="0" rIns="0" bIns="0" rtlCol="0" anchor="t"/>
          <a:lstStyle/>
          <a:p>
            <a:pPr marL="0" indent="0">
              <a:lnSpc>
                <a:spcPts val="5550"/>
              </a:lnSpc>
              <a:buNone/>
            </a:pPr>
            <a:r>
              <a:rPr lang="en-US" sz="4450" dirty="0">
                <a:solidFill>
                  <a:schemeClr val="accent5">
                    <a:lumMod val="20000"/>
                    <a:lumOff val="80000"/>
                  </a:schemeClr>
                </a:solidFill>
                <a:latin typeface="Poppins Light" pitchFamily="34" charset="0"/>
                <a:ea typeface="Poppins Light" pitchFamily="34" charset="-122"/>
                <a:cs typeface="Poppins Light" pitchFamily="34" charset="-120"/>
              </a:rPr>
              <a:t>Training Process</a:t>
            </a:r>
            <a:endParaRPr lang="en-US" sz="4450" dirty="0">
              <a:solidFill>
                <a:schemeClr val="accent5">
                  <a:lumMod val="20000"/>
                  <a:lumOff val="80000"/>
                </a:schemeClr>
              </a:solidFill>
            </a:endParaRPr>
          </a:p>
        </p:txBody>
      </p:sp>
      <p:sp>
        <p:nvSpPr>
          <p:cNvPr id="7" name="Rectangle 6">
            <a:extLst>
              <a:ext uri="{FF2B5EF4-FFF2-40B4-BE49-F238E27FC236}">
                <a16:creationId xmlns:a16="http://schemas.microsoft.com/office/drawing/2014/main" id="{20A66D50-15ED-466B-BF7A-579AC43BC75D}"/>
              </a:ext>
            </a:extLst>
          </p:cNvPr>
          <p:cNvSpPr/>
          <p:nvPr/>
        </p:nvSpPr>
        <p:spPr>
          <a:xfrm>
            <a:off x="12700000" y="7721599"/>
            <a:ext cx="1799771" cy="420915"/>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2">
            <a:extLst>
              <a:ext uri="{FF2B5EF4-FFF2-40B4-BE49-F238E27FC236}">
                <a16:creationId xmlns:a16="http://schemas.microsoft.com/office/drawing/2014/main" id="{A0B2F7B8-D69E-4F37-82D7-159AEA0FDF67}"/>
              </a:ext>
            </a:extLst>
          </p:cNvPr>
          <p:cNvSpPr>
            <a:spLocks noChangeArrowheads="1"/>
          </p:cNvSpPr>
          <p:nvPr/>
        </p:nvSpPr>
        <p:spPr bwMode="auto">
          <a:xfrm>
            <a:off x="1363433" y="1270580"/>
            <a:ext cx="873851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bg1"/>
                </a:solidFill>
                <a:effectLst/>
                <a:latin typeface="Corbel" panose="020B0503020204020204" pitchFamily="34" charset="0"/>
                <a:ea typeface="Calibri" panose="020F0502020204030204" pitchFamily="34" charset="0"/>
                <a:cs typeface="Times New Roman" panose="02020603050405020304" pitchFamily="18" charset="0"/>
              </a:rPr>
              <a:t>For training we are using below images dataset</a:t>
            </a:r>
            <a:endParaRPr kumimoji="0" lang="en-US" altLang="en-US" sz="2800" b="0" i="0" u="none" strike="noStrike" cap="none" normalizeH="0" baseline="0" dirty="0">
              <a:ln>
                <a:noFill/>
              </a:ln>
              <a:solidFill>
                <a:schemeClr val="bg1"/>
              </a:solidFill>
              <a:effectLst/>
              <a:latin typeface="Corbel" panose="020B0503020204020204" pitchFamily="34" charset="0"/>
            </a:endParaRPr>
          </a:p>
        </p:txBody>
      </p:sp>
      <p:pic>
        <p:nvPicPr>
          <p:cNvPr id="1025" name="Picture 1">
            <a:extLst>
              <a:ext uri="{FF2B5EF4-FFF2-40B4-BE49-F238E27FC236}">
                <a16:creationId xmlns:a16="http://schemas.microsoft.com/office/drawing/2014/main" id="{9FD6CC3A-B036-4037-9695-1A0BC235A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240" y="1848150"/>
            <a:ext cx="10713731" cy="603314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80DD9D5A-3902-43C3-B6A7-EAE0256F738D}"/>
              </a:ext>
            </a:extLst>
          </p:cNvPr>
          <p:cNvSpPr>
            <a:spLocks noChangeArrowheads="1"/>
          </p:cNvSpPr>
          <p:nvPr/>
        </p:nvSpPr>
        <p:spPr bwMode="auto">
          <a:xfrm>
            <a:off x="1929492" y="7009947"/>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88999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580531"/>
            <a:ext cx="5670590" cy="708779"/>
          </a:xfrm>
          <a:prstGeom prst="rect">
            <a:avLst/>
          </a:prstGeom>
          <a:noFill/>
          <a:ln/>
        </p:spPr>
        <p:txBody>
          <a:bodyPr wrap="none" lIns="0" tIns="0" rIns="0" bIns="0" rtlCol="0" anchor="t"/>
          <a:lstStyle/>
          <a:p>
            <a:pPr marL="0" indent="0">
              <a:lnSpc>
                <a:spcPts val="5550"/>
              </a:lnSpc>
              <a:buNone/>
            </a:pPr>
            <a:r>
              <a:rPr lang="en-US" sz="4450" dirty="0">
                <a:solidFill>
                  <a:schemeClr val="accent5">
                    <a:lumMod val="20000"/>
                    <a:lumOff val="80000"/>
                  </a:schemeClr>
                </a:solidFill>
                <a:latin typeface="Poppins Light" pitchFamily="34" charset="0"/>
                <a:ea typeface="Poppins Light" pitchFamily="34" charset="-122"/>
                <a:cs typeface="Poppins Light" pitchFamily="34" charset="-120"/>
              </a:rPr>
              <a:t>Training Process</a:t>
            </a:r>
            <a:endParaRPr lang="en-US" sz="4450" dirty="0">
              <a:solidFill>
                <a:schemeClr val="accent5">
                  <a:lumMod val="20000"/>
                  <a:lumOff val="80000"/>
                </a:schemeClr>
              </a:solidFill>
            </a:endParaRPr>
          </a:p>
        </p:txBody>
      </p:sp>
      <p:sp>
        <p:nvSpPr>
          <p:cNvPr id="7" name="Rectangle 6">
            <a:extLst>
              <a:ext uri="{FF2B5EF4-FFF2-40B4-BE49-F238E27FC236}">
                <a16:creationId xmlns:a16="http://schemas.microsoft.com/office/drawing/2014/main" id="{20A66D50-15ED-466B-BF7A-579AC43BC75D}"/>
              </a:ext>
            </a:extLst>
          </p:cNvPr>
          <p:cNvSpPr/>
          <p:nvPr/>
        </p:nvSpPr>
        <p:spPr>
          <a:xfrm>
            <a:off x="12700000" y="7721599"/>
            <a:ext cx="1799771" cy="420915"/>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2">
            <a:extLst>
              <a:ext uri="{FF2B5EF4-FFF2-40B4-BE49-F238E27FC236}">
                <a16:creationId xmlns:a16="http://schemas.microsoft.com/office/drawing/2014/main" id="{A0B2F7B8-D69E-4F37-82D7-159AEA0FDF67}"/>
              </a:ext>
            </a:extLst>
          </p:cNvPr>
          <p:cNvSpPr>
            <a:spLocks noChangeArrowheads="1"/>
          </p:cNvSpPr>
          <p:nvPr/>
        </p:nvSpPr>
        <p:spPr bwMode="auto">
          <a:xfrm>
            <a:off x="1363433" y="1270580"/>
            <a:ext cx="873851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bg1"/>
                </a:solidFill>
                <a:effectLst/>
                <a:latin typeface="Corbel" panose="020B0503020204020204" pitchFamily="34" charset="0"/>
                <a:ea typeface="Calibri" panose="020F0502020204030204" pitchFamily="34" charset="0"/>
                <a:cs typeface="Times New Roman" panose="02020603050405020304" pitchFamily="18" charset="0"/>
              </a:rPr>
              <a:t>This is the twin images dataset we are using.</a:t>
            </a:r>
            <a:endParaRPr kumimoji="0" lang="en-US" altLang="en-US" sz="2800" b="0" i="0" u="none" strike="noStrike" cap="none" normalizeH="0" baseline="0" dirty="0">
              <a:ln>
                <a:noFill/>
              </a:ln>
              <a:solidFill>
                <a:schemeClr val="bg1"/>
              </a:solidFill>
              <a:effectLst/>
              <a:latin typeface="Corbel" panose="020B0503020204020204" pitchFamily="34" charset="0"/>
            </a:endParaRPr>
          </a:p>
        </p:txBody>
      </p:sp>
      <p:pic>
        <p:nvPicPr>
          <p:cNvPr id="1025" name="Picture 1">
            <a:extLst>
              <a:ext uri="{FF2B5EF4-FFF2-40B4-BE49-F238E27FC236}">
                <a16:creationId xmlns:a16="http://schemas.microsoft.com/office/drawing/2014/main" id="{9FD6CC3A-B036-4037-9695-1A0BC235A7C9}"/>
              </a:ext>
            </a:extLst>
          </p:cNvPr>
          <p:cNvPicPr>
            <a:picLocks noChangeAspect="1" noChangeArrowheads="1"/>
          </p:cNvPicPr>
          <p:nvPr/>
        </p:nvPicPr>
        <p:blipFill>
          <a:blip r:embed="rId3"/>
          <a:srcRect/>
          <a:stretch/>
        </p:blipFill>
        <p:spPr bwMode="auto">
          <a:xfrm>
            <a:off x="1449240" y="1850062"/>
            <a:ext cx="10713731" cy="602932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80DD9D5A-3902-43C3-B6A7-EAE0256F738D}"/>
              </a:ext>
            </a:extLst>
          </p:cNvPr>
          <p:cNvSpPr>
            <a:spLocks noChangeArrowheads="1"/>
          </p:cNvSpPr>
          <p:nvPr/>
        </p:nvSpPr>
        <p:spPr bwMode="auto">
          <a:xfrm>
            <a:off x="1929492" y="7009947"/>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456652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580531"/>
            <a:ext cx="5670590" cy="708779"/>
          </a:xfrm>
          <a:prstGeom prst="rect">
            <a:avLst/>
          </a:prstGeom>
          <a:noFill/>
          <a:ln/>
        </p:spPr>
        <p:txBody>
          <a:bodyPr wrap="none" lIns="0" tIns="0" rIns="0" bIns="0" rtlCol="0" anchor="t"/>
          <a:lstStyle/>
          <a:p>
            <a:pPr marL="0" indent="0">
              <a:lnSpc>
                <a:spcPts val="5550"/>
              </a:lnSpc>
              <a:buNone/>
            </a:pPr>
            <a:r>
              <a:rPr lang="en-US" sz="4450" dirty="0">
                <a:solidFill>
                  <a:schemeClr val="accent5">
                    <a:lumMod val="20000"/>
                    <a:lumOff val="80000"/>
                  </a:schemeClr>
                </a:solidFill>
                <a:latin typeface="Poppins Light" pitchFamily="34" charset="0"/>
                <a:ea typeface="Poppins Light" pitchFamily="34" charset="-122"/>
                <a:cs typeface="Poppins Light" pitchFamily="34" charset="-120"/>
              </a:rPr>
              <a:t>Training Process</a:t>
            </a:r>
            <a:endParaRPr lang="en-US" sz="4450" dirty="0">
              <a:solidFill>
                <a:schemeClr val="accent5">
                  <a:lumMod val="20000"/>
                  <a:lumOff val="80000"/>
                </a:schemeClr>
              </a:solidFill>
            </a:endParaRPr>
          </a:p>
        </p:txBody>
      </p:sp>
      <p:sp>
        <p:nvSpPr>
          <p:cNvPr id="7" name="Rectangle 6">
            <a:extLst>
              <a:ext uri="{FF2B5EF4-FFF2-40B4-BE49-F238E27FC236}">
                <a16:creationId xmlns:a16="http://schemas.microsoft.com/office/drawing/2014/main" id="{20A66D50-15ED-466B-BF7A-579AC43BC75D}"/>
              </a:ext>
            </a:extLst>
          </p:cNvPr>
          <p:cNvSpPr/>
          <p:nvPr/>
        </p:nvSpPr>
        <p:spPr>
          <a:xfrm>
            <a:off x="12700000" y="7721599"/>
            <a:ext cx="1799771" cy="420915"/>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2">
            <a:extLst>
              <a:ext uri="{FF2B5EF4-FFF2-40B4-BE49-F238E27FC236}">
                <a16:creationId xmlns:a16="http://schemas.microsoft.com/office/drawing/2014/main" id="{A0B2F7B8-D69E-4F37-82D7-159AEA0FDF67}"/>
              </a:ext>
            </a:extLst>
          </p:cNvPr>
          <p:cNvSpPr>
            <a:spLocks noChangeArrowheads="1"/>
          </p:cNvSpPr>
          <p:nvPr/>
        </p:nvSpPr>
        <p:spPr bwMode="auto">
          <a:xfrm>
            <a:off x="1334403" y="1600360"/>
            <a:ext cx="12570283"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100" b="1" i="0" u="none" strike="noStrike" cap="none" normalizeH="0" baseline="0" dirty="0">
                <a:ln>
                  <a:noFill/>
                </a:ln>
                <a:solidFill>
                  <a:schemeClr val="bg1"/>
                </a:solidFill>
                <a:effectLst/>
                <a:latin typeface="Corbel" panose="020B0503020204020204" pitchFamily="34" charset="0"/>
                <a:ea typeface="Calibri" panose="020F0502020204030204" pitchFamily="34" charset="0"/>
                <a:cs typeface="Times New Roman" panose="02020603050405020304" pitchFamily="18" charset="0"/>
              </a:rPr>
              <a:t>Upload Twins Dataset</a:t>
            </a:r>
            <a:r>
              <a:rPr kumimoji="0" lang="en-US" altLang="en-US" sz="2100" b="0" i="0" u="none" strike="noStrike" cap="none" normalizeH="0" baseline="0" dirty="0">
                <a:ln>
                  <a:noFill/>
                </a:ln>
                <a:solidFill>
                  <a:schemeClr val="bg1"/>
                </a:solidFill>
                <a:effectLst/>
                <a:latin typeface="Corbel" panose="020B0503020204020204" pitchFamily="34" charset="0"/>
                <a:ea typeface="Calibri" panose="020F0502020204030204" pitchFamily="34" charset="0"/>
                <a:cs typeface="Times New Roman" panose="02020603050405020304" pitchFamily="18" charset="0"/>
              </a:rPr>
              <a:t>: using this module we will upload dataset to application and then apply filtration and object detection techniques</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100" b="0" i="0" u="none" strike="noStrike" cap="none" normalizeH="0" baseline="0" dirty="0">
              <a:ln>
                <a:noFill/>
              </a:ln>
              <a:solidFill>
                <a:schemeClr val="bg1"/>
              </a:solidFill>
              <a:effectLst/>
              <a:latin typeface="Corbel" panose="020B0503020204020204" pitchFamily="34" charset="0"/>
              <a:ea typeface="Calibri" panose="020F0502020204030204" pitchFamily="34"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100" b="1" i="0" u="none" strike="noStrike" cap="none" normalizeH="0" baseline="0" dirty="0">
                <a:ln>
                  <a:noFill/>
                </a:ln>
                <a:solidFill>
                  <a:schemeClr val="bg1"/>
                </a:solidFill>
                <a:effectLst/>
                <a:latin typeface="Corbel" panose="020B0503020204020204" pitchFamily="34" charset="0"/>
                <a:ea typeface="Calibri" panose="020F0502020204030204" pitchFamily="34" charset="0"/>
                <a:cs typeface="Times New Roman" panose="02020603050405020304" pitchFamily="18" charset="0"/>
              </a:rPr>
              <a:t>Dataset Preprocessing</a:t>
            </a:r>
            <a:r>
              <a:rPr kumimoji="0" lang="en-US" altLang="en-US" sz="2100" b="0" i="0" u="none" strike="noStrike" cap="none" normalizeH="0" baseline="0" dirty="0">
                <a:ln>
                  <a:noFill/>
                </a:ln>
                <a:solidFill>
                  <a:schemeClr val="bg1"/>
                </a:solidFill>
                <a:effectLst/>
                <a:latin typeface="Corbel" panose="020B0503020204020204" pitchFamily="34" charset="0"/>
                <a:ea typeface="Calibri" panose="020F0502020204030204" pitchFamily="34" charset="0"/>
                <a:cs typeface="Times New Roman" panose="02020603050405020304" pitchFamily="18" charset="0"/>
              </a:rPr>
              <a:t>: using this module we will normalized and then shuffle and split dataset into train and test where application using 80% dataset for training and 20% for testing</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100" b="0" i="0" u="none" strike="noStrike" cap="none" normalizeH="0" baseline="0" dirty="0">
              <a:ln>
                <a:noFill/>
              </a:ln>
              <a:solidFill>
                <a:schemeClr val="bg1"/>
              </a:solidFill>
              <a:effectLst/>
              <a:latin typeface="Corbel" panose="020B0503020204020204" pitchFamily="34" charset="0"/>
              <a:ea typeface="Calibri" panose="020F0502020204030204" pitchFamily="34"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100" b="1" i="0" u="none" strike="noStrike" cap="none" normalizeH="0" baseline="0" dirty="0">
                <a:ln>
                  <a:noFill/>
                </a:ln>
                <a:solidFill>
                  <a:schemeClr val="bg1"/>
                </a:solidFill>
                <a:effectLst/>
                <a:latin typeface="Corbel" panose="020B0503020204020204" pitchFamily="34" charset="0"/>
                <a:ea typeface="Calibri" panose="020F0502020204030204" pitchFamily="34" charset="0"/>
                <a:cs typeface="Times New Roman" panose="02020603050405020304" pitchFamily="18" charset="0"/>
              </a:rPr>
              <a:t>Run Naive Bayes Algorithm</a:t>
            </a:r>
            <a:r>
              <a:rPr kumimoji="0" lang="en-US" altLang="en-US" sz="2100" b="0" i="0" u="none" strike="noStrike" cap="none" normalizeH="0" baseline="0" dirty="0">
                <a:ln>
                  <a:noFill/>
                </a:ln>
                <a:solidFill>
                  <a:schemeClr val="bg1"/>
                </a:solidFill>
                <a:effectLst/>
                <a:latin typeface="Corbel" panose="020B0503020204020204" pitchFamily="34" charset="0"/>
                <a:ea typeface="Calibri" panose="020F0502020204030204" pitchFamily="34" charset="0"/>
                <a:cs typeface="Times New Roman" panose="02020603050405020304" pitchFamily="18" charset="0"/>
              </a:rPr>
              <a:t>: 80% processed train images will be input to Naive Bayes Algorithm to train a model and this model will be applied on 20% test images to calculate prediction accuracy</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100" b="0" i="0" u="none" strike="noStrike" cap="none" normalizeH="0" baseline="0" dirty="0">
              <a:ln>
                <a:noFill/>
              </a:ln>
              <a:solidFill>
                <a:schemeClr val="bg1"/>
              </a:solidFill>
              <a:effectLst/>
              <a:latin typeface="Corbel" panose="020B0503020204020204" pitchFamily="34" charset="0"/>
              <a:ea typeface="Calibri" panose="020F0502020204030204" pitchFamily="34"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100" b="1" i="0" u="none" strike="noStrike" cap="none" normalizeH="0" baseline="0" dirty="0">
                <a:ln>
                  <a:noFill/>
                </a:ln>
                <a:solidFill>
                  <a:schemeClr val="bg1"/>
                </a:solidFill>
                <a:effectLst/>
                <a:latin typeface="Corbel" panose="020B0503020204020204" pitchFamily="34" charset="0"/>
                <a:ea typeface="Calibri" panose="020F0502020204030204" pitchFamily="34" charset="0"/>
                <a:cs typeface="Times New Roman" panose="02020603050405020304" pitchFamily="18" charset="0"/>
              </a:rPr>
              <a:t>Run Random Forest Algorithm</a:t>
            </a:r>
            <a:r>
              <a:rPr kumimoji="0" lang="en-US" altLang="en-US" sz="2100" b="0" i="0" u="none" strike="noStrike" cap="none" normalizeH="0" baseline="0" dirty="0">
                <a:ln>
                  <a:noFill/>
                </a:ln>
                <a:solidFill>
                  <a:schemeClr val="bg1"/>
                </a:solidFill>
                <a:effectLst/>
                <a:latin typeface="Corbel" panose="020B0503020204020204" pitchFamily="34" charset="0"/>
                <a:ea typeface="Calibri" panose="020F0502020204030204" pitchFamily="34" charset="0"/>
                <a:cs typeface="Times New Roman" panose="02020603050405020304" pitchFamily="18" charset="0"/>
              </a:rPr>
              <a:t>: 80% processed train images will be input to Random Forest Algorithm to train a model and this model will be applied on 20% test images to calculate prediction accuracy</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100" b="0" i="0" u="none" strike="noStrike" cap="none" normalizeH="0" baseline="0" dirty="0">
              <a:ln>
                <a:noFill/>
              </a:ln>
              <a:solidFill>
                <a:schemeClr val="bg1"/>
              </a:solidFill>
              <a:effectLst/>
              <a:latin typeface="Corbel" panose="020B0503020204020204" pitchFamily="34" charset="0"/>
              <a:ea typeface="Calibri" panose="020F0502020204030204" pitchFamily="34"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100" b="1" i="0" u="none" strike="noStrike" cap="none" normalizeH="0" baseline="0" dirty="0">
                <a:ln>
                  <a:noFill/>
                </a:ln>
                <a:solidFill>
                  <a:schemeClr val="bg1"/>
                </a:solidFill>
                <a:effectLst/>
                <a:latin typeface="Corbel" panose="020B0503020204020204" pitchFamily="34" charset="0"/>
                <a:ea typeface="Calibri" panose="020F0502020204030204" pitchFamily="34" charset="0"/>
                <a:cs typeface="Times New Roman" panose="02020603050405020304" pitchFamily="18" charset="0"/>
              </a:rPr>
              <a:t>Comparison Graph</a:t>
            </a:r>
            <a:r>
              <a:rPr kumimoji="0" lang="en-US" altLang="en-US" sz="2100" b="0" i="0" u="none" strike="noStrike" cap="none" normalizeH="0" baseline="0" dirty="0">
                <a:ln>
                  <a:noFill/>
                </a:ln>
                <a:solidFill>
                  <a:schemeClr val="bg1"/>
                </a:solidFill>
                <a:effectLst/>
                <a:latin typeface="Corbel" panose="020B0503020204020204" pitchFamily="34" charset="0"/>
                <a:ea typeface="Calibri" panose="020F0502020204030204" pitchFamily="34" charset="0"/>
                <a:cs typeface="Times New Roman" panose="02020603050405020304" pitchFamily="18" charset="0"/>
              </a:rPr>
              <a:t>: using this module we will plot comparison graph between both algorithms</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100" b="0" i="0" u="none" strike="noStrike" cap="none" normalizeH="0" baseline="0" dirty="0">
              <a:ln>
                <a:noFill/>
              </a:ln>
              <a:solidFill>
                <a:schemeClr val="bg1"/>
              </a:solidFill>
              <a:effectLst/>
              <a:latin typeface="Corbel" panose="020B0503020204020204" pitchFamily="34" charset="0"/>
              <a:ea typeface="Calibri" panose="020F0502020204030204" pitchFamily="34"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100" b="1" i="0" u="none" strike="noStrike" cap="none" normalizeH="0" baseline="0" dirty="0">
                <a:ln>
                  <a:noFill/>
                </a:ln>
                <a:solidFill>
                  <a:schemeClr val="bg1"/>
                </a:solidFill>
                <a:effectLst/>
                <a:latin typeface="Corbel" panose="020B0503020204020204" pitchFamily="34" charset="0"/>
                <a:ea typeface="Calibri" panose="020F0502020204030204" pitchFamily="34" charset="0"/>
                <a:cs typeface="Times New Roman" panose="02020603050405020304" pitchFamily="18" charset="0"/>
              </a:rPr>
              <a:t>Twins or Real Face Prediction: </a:t>
            </a:r>
            <a:r>
              <a:rPr kumimoji="0" lang="en-US" altLang="en-US" sz="2100" b="0" i="0" u="none" strike="noStrike" cap="none" normalizeH="0" baseline="0" dirty="0">
                <a:ln>
                  <a:noFill/>
                </a:ln>
                <a:solidFill>
                  <a:schemeClr val="bg1"/>
                </a:solidFill>
                <a:effectLst/>
                <a:latin typeface="Corbel" panose="020B0503020204020204" pitchFamily="34" charset="0"/>
                <a:ea typeface="Calibri" panose="020F0502020204030204" pitchFamily="34" charset="0"/>
                <a:cs typeface="Times New Roman" panose="02020603050405020304" pitchFamily="18" charset="0"/>
              </a:rPr>
              <a:t>using this module we will upload test images and then algorithm will predict weather image is real or belongs to twins</a:t>
            </a:r>
          </a:p>
        </p:txBody>
      </p:sp>
      <p:sp>
        <p:nvSpPr>
          <p:cNvPr id="9" name="Rectangle 3">
            <a:extLst>
              <a:ext uri="{FF2B5EF4-FFF2-40B4-BE49-F238E27FC236}">
                <a16:creationId xmlns:a16="http://schemas.microsoft.com/office/drawing/2014/main" id="{80DD9D5A-3902-43C3-B6A7-EAE0256F738D}"/>
              </a:ext>
            </a:extLst>
          </p:cNvPr>
          <p:cNvSpPr>
            <a:spLocks noChangeArrowheads="1"/>
          </p:cNvSpPr>
          <p:nvPr/>
        </p:nvSpPr>
        <p:spPr bwMode="auto">
          <a:xfrm>
            <a:off x="1929492" y="7009947"/>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435158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580531"/>
            <a:ext cx="5670590" cy="708779"/>
          </a:xfrm>
          <a:prstGeom prst="rect">
            <a:avLst/>
          </a:prstGeom>
          <a:noFill/>
          <a:ln/>
        </p:spPr>
        <p:txBody>
          <a:bodyPr wrap="none" lIns="0" tIns="0" rIns="0" bIns="0" rtlCol="0" anchor="t"/>
          <a:lstStyle/>
          <a:p>
            <a:pPr marL="0" indent="0">
              <a:lnSpc>
                <a:spcPts val="5550"/>
              </a:lnSpc>
              <a:buNone/>
            </a:pPr>
            <a:r>
              <a:rPr lang="en-US" sz="4450" dirty="0">
                <a:solidFill>
                  <a:schemeClr val="accent5">
                    <a:lumMod val="20000"/>
                    <a:lumOff val="80000"/>
                  </a:schemeClr>
                </a:solidFill>
                <a:latin typeface="Poppins Light" pitchFamily="34" charset="0"/>
                <a:ea typeface="Poppins Light" pitchFamily="34" charset="-122"/>
                <a:cs typeface="Poppins Light" pitchFamily="34" charset="-120"/>
              </a:rPr>
              <a:t>Training Process</a:t>
            </a:r>
            <a:endParaRPr lang="en-US" sz="4450" dirty="0">
              <a:solidFill>
                <a:schemeClr val="accent5">
                  <a:lumMod val="20000"/>
                  <a:lumOff val="80000"/>
                </a:schemeClr>
              </a:solidFill>
            </a:endParaRPr>
          </a:p>
        </p:txBody>
      </p:sp>
      <p:sp>
        <p:nvSpPr>
          <p:cNvPr id="7" name="Rectangle 6">
            <a:extLst>
              <a:ext uri="{FF2B5EF4-FFF2-40B4-BE49-F238E27FC236}">
                <a16:creationId xmlns:a16="http://schemas.microsoft.com/office/drawing/2014/main" id="{20A66D50-15ED-466B-BF7A-579AC43BC75D}"/>
              </a:ext>
            </a:extLst>
          </p:cNvPr>
          <p:cNvSpPr/>
          <p:nvPr/>
        </p:nvSpPr>
        <p:spPr>
          <a:xfrm>
            <a:off x="12700000" y="7721599"/>
            <a:ext cx="1799771" cy="420915"/>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2">
            <a:extLst>
              <a:ext uri="{FF2B5EF4-FFF2-40B4-BE49-F238E27FC236}">
                <a16:creationId xmlns:a16="http://schemas.microsoft.com/office/drawing/2014/main" id="{A0B2F7B8-D69E-4F37-82D7-159AEA0FDF67}"/>
              </a:ext>
            </a:extLst>
          </p:cNvPr>
          <p:cNvSpPr>
            <a:spLocks noChangeArrowheads="1"/>
          </p:cNvSpPr>
          <p:nvPr/>
        </p:nvSpPr>
        <p:spPr bwMode="auto">
          <a:xfrm>
            <a:off x="1363432" y="1270580"/>
            <a:ext cx="99141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bg1"/>
                </a:solidFill>
                <a:effectLst/>
                <a:latin typeface="Corbel" panose="020B0503020204020204" pitchFamily="34" charset="0"/>
                <a:ea typeface="Calibri" panose="020F0502020204030204" pitchFamily="34" charset="0"/>
                <a:cs typeface="Times New Roman" panose="02020603050405020304" pitchFamily="18" charset="0"/>
              </a:rPr>
              <a:t>To run project double click on ‘run.bat’ file to get below screen</a:t>
            </a:r>
            <a:endParaRPr kumimoji="0" lang="en-US" altLang="en-US" sz="2800" b="0" i="0" u="none" strike="noStrike" cap="none" normalizeH="0" baseline="0" dirty="0">
              <a:ln>
                <a:noFill/>
              </a:ln>
              <a:solidFill>
                <a:schemeClr val="bg1"/>
              </a:solidFill>
              <a:effectLst/>
              <a:latin typeface="Corbel" panose="020B0503020204020204" pitchFamily="34" charset="0"/>
            </a:endParaRPr>
          </a:p>
        </p:txBody>
      </p:sp>
      <p:pic>
        <p:nvPicPr>
          <p:cNvPr id="1025" name="Picture 1">
            <a:extLst>
              <a:ext uri="{FF2B5EF4-FFF2-40B4-BE49-F238E27FC236}">
                <a16:creationId xmlns:a16="http://schemas.microsoft.com/office/drawing/2014/main" id="{9FD6CC3A-B036-4037-9695-1A0BC235A7C9}"/>
              </a:ext>
            </a:extLst>
          </p:cNvPr>
          <p:cNvPicPr>
            <a:picLocks noChangeAspect="1" noChangeArrowheads="1"/>
          </p:cNvPicPr>
          <p:nvPr/>
        </p:nvPicPr>
        <p:blipFill>
          <a:blip r:embed="rId3"/>
          <a:srcRect/>
          <a:stretch/>
        </p:blipFill>
        <p:spPr bwMode="auto">
          <a:xfrm>
            <a:off x="1449241" y="1850062"/>
            <a:ext cx="10713729" cy="602932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80DD9D5A-3902-43C3-B6A7-EAE0256F738D}"/>
              </a:ext>
            </a:extLst>
          </p:cNvPr>
          <p:cNvSpPr>
            <a:spLocks noChangeArrowheads="1"/>
          </p:cNvSpPr>
          <p:nvPr/>
        </p:nvSpPr>
        <p:spPr bwMode="auto">
          <a:xfrm>
            <a:off x="1929492" y="7009947"/>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737127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7FB6D7-EE77-4B80-A716-82CD01B9B073}"/>
              </a:ext>
            </a:extLst>
          </p:cNvPr>
          <p:cNvPicPr>
            <a:picLocks noChangeAspect="1"/>
          </p:cNvPicPr>
          <p:nvPr/>
        </p:nvPicPr>
        <p:blipFill rotWithShape="1">
          <a:blip r:embed="rId3"/>
          <a:srcRect r="1478" b="44427"/>
          <a:stretch/>
        </p:blipFill>
        <p:spPr>
          <a:xfrm>
            <a:off x="12656" y="16843"/>
            <a:ext cx="14617744" cy="8212758"/>
          </a:xfrm>
          <a:prstGeom prst="rect">
            <a:avLst/>
          </a:prstGeom>
        </p:spPr>
      </p:pic>
      <p:sp>
        <p:nvSpPr>
          <p:cNvPr id="2" name="Text 0"/>
          <p:cNvSpPr/>
          <p:nvPr/>
        </p:nvSpPr>
        <p:spPr>
          <a:xfrm>
            <a:off x="793790" y="1088484"/>
            <a:ext cx="5670590" cy="708779"/>
          </a:xfrm>
          <a:prstGeom prst="rect">
            <a:avLst/>
          </a:prstGeom>
          <a:noFill/>
          <a:ln/>
        </p:spPr>
        <p:txBody>
          <a:bodyPr wrap="none" lIns="0" tIns="0" rIns="0" bIns="0" rtlCol="0" anchor="t"/>
          <a:lstStyle/>
          <a:p>
            <a:pPr marL="0" indent="0">
              <a:lnSpc>
                <a:spcPts val="5550"/>
              </a:lnSpc>
              <a:buNone/>
            </a:pPr>
            <a:r>
              <a:rPr lang="en-US" sz="4450" kern="0" spc="-45" dirty="0">
                <a:solidFill>
                  <a:srgbClr val="FA95AF"/>
                </a:solidFill>
                <a:latin typeface="Anton" pitchFamily="34" charset="0"/>
                <a:ea typeface="Anton" pitchFamily="34" charset="-122"/>
                <a:cs typeface="Anton" pitchFamily="34" charset="-120"/>
              </a:rPr>
              <a:t>Abstract</a:t>
            </a:r>
            <a:endParaRPr lang="en-US" sz="4450" dirty="0"/>
          </a:p>
        </p:txBody>
      </p:sp>
      <p:sp>
        <p:nvSpPr>
          <p:cNvPr id="4" name="Text 2"/>
          <p:cNvSpPr/>
          <p:nvPr/>
        </p:nvSpPr>
        <p:spPr>
          <a:xfrm>
            <a:off x="793790" y="2945383"/>
            <a:ext cx="9859696" cy="1451610"/>
          </a:xfrm>
          <a:prstGeom prst="rect">
            <a:avLst/>
          </a:prstGeom>
          <a:noFill/>
          <a:ln/>
        </p:spPr>
        <p:txBody>
          <a:bodyPr wrap="square" lIns="0" tIns="0" rIns="0" bIns="0" rtlCol="0" anchor="t"/>
          <a:lstStyle/>
          <a:p>
            <a:pPr marL="0" indent="0">
              <a:lnSpc>
                <a:spcPts val="2850"/>
              </a:lnSpc>
              <a:buNone/>
            </a:pPr>
            <a:r>
              <a:rPr lang="en-US" sz="2000" kern="0" spc="-36" dirty="0">
                <a:solidFill>
                  <a:srgbClr val="E0D6DE"/>
                </a:solidFill>
                <a:latin typeface="Fira Sans" pitchFamily="34" charset="0"/>
                <a:ea typeface="Fira Sans" pitchFamily="34" charset="-122"/>
                <a:cs typeface="Fira Sans" pitchFamily="34" charset="-120"/>
              </a:rPr>
              <a:t>The "Prediction of Identical Twins using ML" project seeks to develop a machine learning-based solution for accurately identifying identical twins from a population based on their physical characteristics and biometric data. Identifying identical twins is a complex task with significant implications in various fields, including healthcare, forensics, and even personalized marketing. Leveraging machine learning, this project aims to advance the state-of-the-art in twin identification, offering a novel and efficient approach to a longstanding challenge.</a:t>
            </a: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580531"/>
            <a:ext cx="5670590" cy="708779"/>
          </a:xfrm>
          <a:prstGeom prst="rect">
            <a:avLst/>
          </a:prstGeom>
          <a:noFill/>
          <a:ln/>
        </p:spPr>
        <p:txBody>
          <a:bodyPr wrap="none" lIns="0" tIns="0" rIns="0" bIns="0" rtlCol="0" anchor="t"/>
          <a:lstStyle/>
          <a:p>
            <a:pPr marL="0" indent="0">
              <a:lnSpc>
                <a:spcPts val="5550"/>
              </a:lnSpc>
              <a:buNone/>
            </a:pPr>
            <a:r>
              <a:rPr lang="en-US" sz="4450" dirty="0">
                <a:solidFill>
                  <a:schemeClr val="accent5">
                    <a:lumMod val="20000"/>
                    <a:lumOff val="80000"/>
                  </a:schemeClr>
                </a:solidFill>
                <a:latin typeface="Poppins Light" pitchFamily="34" charset="0"/>
                <a:ea typeface="Poppins Light" pitchFamily="34" charset="-122"/>
                <a:cs typeface="Poppins Light" pitchFamily="34" charset="-120"/>
              </a:rPr>
              <a:t>Training Process</a:t>
            </a:r>
            <a:endParaRPr lang="en-US" sz="4450" dirty="0">
              <a:solidFill>
                <a:schemeClr val="accent5">
                  <a:lumMod val="20000"/>
                  <a:lumOff val="80000"/>
                </a:schemeClr>
              </a:solidFill>
            </a:endParaRPr>
          </a:p>
        </p:txBody>
      </p:sp>
      <p:sp>
        <p:nvSpPr>
          <p:cNvPr id="7" name="Rectangle 6">
            <a:extLst>
              <a:ext uri="{FF2B5EF4-FFF2-40B4-BE49-F238E27FC236}">
                <a16:creationId xmlns:a16="http://schemas.microsoft.com/office/drawing/2014/main" id="{20A66D50-15ED-466B-BF7A-579AC43BC75D}"/>
              </a:ext>
            </a:extLst>
          </p:cNvPr>
          <p:cNvSpPr/>
          <p:nvPr/>
        </p:nvSpPr>
        <p:spPr>
          <a:xfrm>
            <a:off x="12700000" y="7721599"/>
            <a:ext cx="1799771" cy="420915"/>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2">
            <a:extLst>
              <a:ext uri="{FF2B5EF4-FFF2-40B4-BE49-F238E27FC236}">
                <a16:creationId xmlns:a16="http://schemas.microsoft.com/office/drawing/2014/main" id="{A0B2F7B8-D69E-4F37-82D7-159AEA0FDF67}"/>
              </a:ext>
            </a:extLst>
          </p:cNvPr>
          <p:cNvSpPr>
            <a:spLocks noChangeArrowheads="1"/>
          </p:cNvSpPr>
          <p:nvPr/>
        </p:nvSpPr>
        <p:spPr bwMode="auto">
          <a:xfrm>
            <a:off x="1363432" y="1156735"/>
            <a:ext cx="1181772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bg1"/>
                </a:solidFill>
                <a:effectLst/>
                <a:latin typeface="Corbel" panose="020B0503020204020204" pitchFamily="34" charset="0"/>
                <a:ea typeface="Calibri" panose="020F0502020204030204" pitchFamily="34" charset="0"/>
                <a:cs typeface="Times New Roman" panose="02020603050405020304" pitchFamily="18" charset="0"/>
              </a:rPr>
              <a:t>In previous screen click on ‘Upload Twins Dataset’ button to upload dataset and get below output</a:t>
            </a:r>
            <a:endParaRPr kumimoji="0" lang="en-US" altLang="en-US" sz="2800" b="0" i="0" u="none" strike="noStrike" cap="none" normalizeH="0" baseline="0" dirty="0">
              <a:ln>
                <a:noFill/>
              </a:ln>
              <a:solidFill>
                <a:schemeClr val="bg1"/>
              </a:solidFill>
              <a:effectLst/>
              <a:latin typeface="Corbel" panose="020B0503020204020204" pitchFamily="34" charset="0"/>
            </a:endParaRPr>
          </a:p>
        </p:txBody>
      </p:sp>
      <p:pic>
        <p:nvPicPr>
          <p:cNvPr id="1025" name="Picture 1">
            <a:extLst>
              <a:ext uri="{FF2B5EF4-FFF2-40B4-BE49-F238E27FC236}">
                <a16:creationId xmlns:a16="http://schemas.microsoft.com/office/drawing/2014/main" id="{9FD6CC3A-B036-4037-9695-1A0BC235A7C9}"/>
              </a:ext>
            </a:extLst>
          </p:cNvPr>
          <p:cNvPicPr>
            <a:picLocks noChangeAspect="1" noChangeArrowheads="1"/>
          </p:cNvPicPr>
          <p:nvPr/>
        </p:nvPicPr>
        <p:blipFill>
          <a:blip r:embed="rId3"/>
          <a:srcRect/>
          <a:stretch/>
        </p:blipFill>
        <p:spPr bwMode="auto">
          <a:xfrm>
            <a:off x="1768557" y="2149692"/>
            <a:ext cx="9900930" cy="557190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80DD9D5A-3902-43C3-B6A7-EAE0256F738D}"/>
              </a:ext>
            </a:extLst>
          </p:cNvPr>
          <p:cNvSpPr>
            <a:spLocks noChangeArrowheads="1"/>
          </p:cNvSpPr>
          <p:nvPr/>
        </p:nvSpPr>
        <p:spPr bwMode="auto">
          <a:xfrm>
            <a:off x="1929492" y="7009947"/>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432535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A66D50-15ED-466B-BF7A-579AC43BC75D}"/>
              </a:ext>
            </a:extLst>
          </p:cNvPr>
          <p:cNvSpPr/>
          <p:nvPr/>
        </p:nvSpPr>
        <p:spPr>
          <a:xfrm>
            <a:off x="12700000" y="7721599"/>
            <a:ext cx="1799771" cy="420915"/>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2">
            <a:extLst>
              <a:ext uri="{FF2B5EF4-FFF2-40B4-BE49-F238E27FC236}">
                <a16:creationId xmlns:a16="http://schemas.microsoft.com/office/drawing/2014/main" id="{A0B2F7B8-D69E-4F37-82D7-159AEA0FDF67}"/>
              </a:ext>
            </a:extLst>
          </p:cNvPr>
          <p:cNvSpPr>
            <a:spLocks noChangeArrowheads="1"/>
          </p:cNvSpPr>
          <p:nvPr/>
        </p:nvSpPr>
        <p:spPr bwMode="auto">
          <a:xfrm>
            <a:off x="1581147" y="742598"/>
            <a:ext cx="1071372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bg1"/>
                </a:solidFill>
                <a:effectLst/>
                <a:latin typeface="Corbel" panose="020B0503020204020204" pitchFamily="34" charset="0"/>
                <a:ea typeface="Calibri" panose="020F0502020204030204" pitchFamily="34" charset="0"/>
                <a:cs typeface="Times New Roman" panose="02020603050405020304" pitchFamily="18" charset="0"/>
              </a:rPr>
              <a:t>In below screen selecting and uploading ‘Dataset’ folder and then click on ‘Select Folder’ button to load dataset</a:t>
            </a:r>
            <a:endParaRPr kumimoji="0" lang="en-US" altLang="en-US" sz="2800" b="0" i="0" u="none" strike="noStrike" cap="none" normalizeH="0" baseline="0" dirty="0">
              <a:ln>
                <a:noFill/>
              </a:ln>
              <a:solidFill>
                <a:schemeClr val="bg1"/>
              </a:solidFill>
              <a:effectLst/>
              <a:latin typeface="Corbel" panose="020B0503020204020204" pitchFamily="34" charset="0"/>
            </a:endParaRPr>
          </a:p>
        </p:txBody>
      </p:sp>
      <p:pic>
        <p:nvPicPr>
          <p:cNvPr id="1025" name="Picture 1">
            <a:extLst>
              <a:ext uri="{FF2B5EF4-FFF2-40B4-BE49-F238E27FC236}">
                <a16:creationId xmlns:a16="http://schemas.microsoft.com/office/drawing/2014/main" id="{9FD6CC3A-B036-4037-9695-1A0BC235A7C9}"/>
              </a:ext>
            </a:extLst>
          </p:cNvPr>
          <p:cNvPicPr>
            <a:picLocks noChangeAspect="1" noChangeArrowheads="1"/>
          </p:cNvPicPr>
          <p:nvPr/>
        </p:nvPicPr>
        <p:blipFill>
          <a:blip r:embed="rId3"/>
          <a:srcRect/>
          <a:stretch/>
        </p:blipFill>
        <p:spPr bwMode="auto">
          <a:xfrm>
            <a:off x="1449241" y="1850062"/>
            <a:ext cx="10713729" cy="60293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80DD9D5A-3902-43C3-B6A7-EAE0256F738D}"/>
              </a:ext>
            </a:extLst>
          </p:cNvPr>
          <p:cNvSpPr>
            <a:spLocks noChangeArrowheads="1"/>
          </p:cNvSpPr>
          <p:nvPr/>
        </p:nvSpPr>
        <p:spPr bwMode="auto">
          <a:xfrm>
            <a:off x="1929492" y="7009947"/>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882218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A66D50-15ED-466B-BF7A-579AC43BC75D}"/>
              </a:ext>
            </a:extLst>
          </p:cNvPr>
          <p:cNvSpPr/>
          <p:nvPr/>
        </p:nvSpPr>
        <p:spPr>
          <a:xfrm>
            <a:off x="12700000" y="7721599"/>
            <a:ext cx="1799771" cy="420915"/>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2">
            <a:extLst>
              <a:ext uri="{FF2B5EF4-FFF2-40B4-BE49-F238E27FC236}">
                <a16:creationId xmlns:a16="http://schemas.microsoft.com/office/drawing/2014/main" id="{A0B2F7B8-D69E-4F37-82D7-159AEA0FDF67}"/>
              </a:ext>
            </a:extLst>
          </p:cNvPr>
          <p:cNvSpPr>
            <a:spLocks noChangeArrowheads="1"/>
          </p:cNvSpPr>
          <p:nvPr/>
        </p:nvSpPr>
        <p:spPr bwMode="auto">
          <a:xfrm>
            <a:off x="1581147" y="958041"/>
            <a:ext cx="1071372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solidFill>
                  <a:schemeClr val="bg1"/>
                </a:solidFill>
                <a:latin typeface="Corbel" panose="020B0503020204020204" pitchFamily="34" charset="0"/>
                <a:cs typeface="Times New Roman" panose="02020603050405020304" pitchFamily="18" charset="0"/>
              </a:rPr>
              <a:t>After selection Dataset you will see the below output</a:t>
            </a:r>
            <a:endParaRPr kumimoji="0" lang="en-US" altLang="en-US" sz="2800" b="0" i="0" u="none" strike="noStrike" cap="none" normalizeH="0" baseline="0" dirty="0">
              <a:ln>
                <a:noFill/>
              </a:ln>
              <a:solidFill>
                <a:schemeClr val="bg1"/>
              </a:solidFill>
              <a:effectLst/>
              <a:latin typeface="Corbel" panose="020B0503020204020204" pitchFamily="34" charset="0"/>
            </a:endParaRPr>
          </a:p>
        </p:txBody>
      </p:sp>
      <p:pic>
        <p:nvPicPr>
          <p:cNvPr id="1025" name="Picture 1">
            <a:extLst>
              <a:ext uri="{FF2B5EF4-FFF2-40B4-BE49-F238E27FC236}">
                <a16:creationId xmlns:a16="http://schemas.microsoft.com/office/drawing/2014/main" id="{9FD6CC3A-B036-4037-9695-1A0BC235A7C9}"/>
              </a:ext>
            </a:extLst>
          </p:cNvPr>
          <p:cNvPicPr>
            <a:picLocks noChangeAspect="1" noChangeArrowheads="1"/>
          </p:cNvPicPr>
          <p:nvPr/>
        </p:nvPicPr>
        <p:blipFill>
          <a:blip r:embed="rId3"/>
          <a:srcRect/>
          <a:stretch/>
        </p:blipFill>
        <p:spPr bwMode="auto">
          <a:xfrm>
            <a:off x="1449241" y="1850062"/>
            <a:ext cx="10713728" cy="60293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80DD9D5A-3902-43C3-B6A7-EAE0256F738D}"/>
              </a:ext>
            </a:extLst>
          </p:cNvPr>
          <p:cNvSpPr>
            <a:spLocks noChangeArrowheads="1"/>
          </p:cNvSpPr>
          <p:nvPr/>
        </p:nvSpPr>
        <p:spPr bwMode="auto">
          <a:xfrm>
            <a:off x="1929492" y="7009947"/>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919728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A66D50-15ED-466B-BF7A-579AC43BC75D}"/>
              </a:ext>
            </a:extLst>
          </p:cNvPr>
          <p:cNvSpPr/>
          <p:nvPr/>
        </p:nvSpPr>
        <p:spPr>
          <a:xfrm>
            <a:off x="12700000" y="7721599"/>
            <a:ext cx="1799771" cy="420915"/>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2">
            <a:extLst>
              <a:ext uri="{FF2B5EF4-FFF2-40B4-BE49-F238E27FC236}">
                <a16:creationId xmlns:a16="http://schemas.microsoft.com/office/drawing/2014/main" id="{A0B2F7B8-D69E-4F37-82D7-159AEA0FDF67}"/>
              </a:ext>
            </a:extLst>
          </p:cNvPr>
          <p:cNvSpPr>
            <a:spLocks noChangeArrowheads="1"/>
          </p:cNvSpPr>
          <p:nvPr/>
        </p:nvSpPr>
        <p:spPr bwMode="auto">
          <a:xfrm>
            <a:off x="1581147" y="742598"/>
            <a:ext cx="1071372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solidFill>
                  <a:schemeClr val="bg1"/>
                </a:solidFill>
                <a:latin typeface="Corbel" panose="020B0503020204020204" pitchFamily="34" charset="0"/>
                <a:cs typeface="Times New Roman" panose="02020603050405020304" pitchFamily="18" charset="0"/>
              </a:rPr>
              <a:t>Now click on ‘Run Naïve Bayes Algorithm’ button to train Naïve Bayes and get below output</a:t>
            </a:r>
            <a:endParaRPr kumimoji="0" lang="en-US" altLang="en-US" sz="2800" b="0" i="0" u="none" strike="noStrike" cap="none" normalizeH="0" baseline="0" dirty="0">
              <a:ln>
                <a:noFill/>
              </a:ln>
              <a:solidFill>
                <a:schemeClr val="bg1"/>
              </a:solidFill>
              <a:effectLst/>
              <a:latin typeface="Corbel" panose="020B0503020204020204" pitchFamily="34" charset="0"/>
            </a:endParaRPr>
          </a:p>
        </p:txBody>
      </p:sp>
      <p:pic>
        <p:nvPicPr>
          <p:cNvPr id="1025" name="Picture 1">
            <a:extLst>
              <a:ext uri="{FF2B5EF4-FFF2-40B4-BE49-F238E27FC236}">
                <a16:creationId xmlns:a16="http://schemas.microsoft.com/office/drawing/2014/main" id="{9FD6CC3A-B036-4037-9695-1A0BC235A7C9}"/>
              </a:ext>
            </a:extLst>
          </p:cNvPr>
          <p:cNvPicPr>
            <a:picLocks noChangeAspect="1" noChangeArrowheads="1"/>
          </p:cNvPicPr>
          <p:nvPr/>
        </p:nvPicPr>
        <p:blipFill>
          <a:blip r:embed="rId3"/>
          <a:srcRect/>
          <a:stretch/>
        </p:blipFill>
        <p:spPr bwMode="auto">
          <a:xfrm>
            <a:off x="1449241" y="1850062"/>
            <a:ext cx="10713728" cy="602932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80DD9D5A-3902-43C3-B6A7-EAE0256F738D}"/>
              </a:ext>
            </a:extLst>
          </p:cNvPr>
          <p:cNvSpPr>
            <a:spLocks noChangeArrowheads="1"/>
          </p:cNvSpPr>
          <p:nvPr/>
        </p:nvSpPr>
        <p:spPr bwMode="auto">
          <a:xfrm>
            <a:off x="1929492" y="7009947"/>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009659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A66D50-15ED-466B-BF7A-579AC43BC75D}"/>
              </a:ext>
            </a:extLst>
          </p:cNvPr>
          <p:cNvSpPr/>
          <p:nvPr/>
        </p:nvSpPr>
        <p:spPr>
          <a:xfrm>
            <a:off x="12700000" y="7721599"/>
            <a:ext cx="1799771" cy="420915"/>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2">
            <a:extLst>
              <a:ext uri="{FF2B5EF4-FFF2-40B4-BE49-F238E27FC236}">
                <a16:creationId xmlns:a16="http://schemas.microsoft.com/office/drawing/2014/main" id="{A0B2F7B8-D69E-4F37-82D7-159AEA0FDF67}"/>
              </a:ext>
            </a:extLst>
          </p:cNvPr>
          <p:cNvSpPr>
            <a:spLocks noChangeArrowheads="1"/>
          </p:cNvSpPr>
          <p:nvPr/>
        </p:nvSpPr>
        <p:spPr bwMode="auto">
          <a:xfrm>
            <a:off x="1581147" y="742598"/>
            <a:ext cx="1071372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solidFill>
                  <a:schemeClr val="bg1"/>
                </a:solidFill>
                <a:latin typeface="Corbel" panose="020B0503020204020204" pitchFamily="34" charset="0"/>
                <a:cs typeface="Times New Roman" panose="02020603050405020304" pitchFamily="18" charset="0"/>
              </a:rPr>
              <a:t>Now close above window and then click on ‘Run Random Forest’ button to train Random Forest and get below output.</a:t>
            </a:r>
            <a:endParaRPr kumimoji="0" lang="en-US" altLang="en-US" sz="2800" b="0" i="0" u="none" strike="noStrike" cap="none" normalizeH="0" baseline="0" dirty="0">
              <a:ln>
                <a:noFill/>
              </a:ln>
              <a:solidFill>
                <a:schemeClr val="bg1"/>
              </a:solidFill>
              <a:effectLst/>
              <a:latin typeface="Corbel" panose="020B0503020204020204" pitchFamily="34" charset="0"/>
            </a:endParaRPr>
          </a:p>
        </p:txBody>
      </p:sp>
      <p:pic>
        <p:nvPicPr>
          <p:cNvPr id="1025" name="Picture 1">
            <a:extLst>
              <a:ext uri="{FF2B5EF4-FFF2-40B4-BE49-F238E27FC236}">
                <a16:creationId xmlns:a16="http://schemas.microsoft.com/office/drawing/2014/main" id="{9FD6CC3A-B036-4037-9695-1A0BC235A7C9}"/>
              </a:ext>
            </a:extLst>
          </p:cNvPr>
          <p:cNvPicPr>
            <a:picLocks noChangeAspect="1" noChangeArrowheads="1"/>
          </p:cNvPicPr>
          <p:nvPr/>
        </p:nvPicPr>
        <p:blipFill>
          <a:blip r:embed="rId3"/>
          <a:srcRect/>
          <a:stretch/>
        </p:blipFill>
        <p:spPr bwMode="auto">
          <a:xfrm>
            <a:off x="1449242" y="1850062"/>
            <a:ext cx="10713726" cy="602932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80DD9D5A-3902-43C3-B6A7-EAE0256F738D}"/>
              </a:ext>
            </a:extLst>
          </p:cNvPr>
          <p:cNvSpPr>
            <a:spLocks noChangeArrowheads="1"/>
          </p:cNvSpPr>
          <p:nvPr/>
        </p:nvSpPr>
        <p:spPr bwMode="auto">
          <a:xfrm>
            <a:off x="1929492" y="7009947"/>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422271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A66D50-15ED-466B-BF7A-579AC43BC75D}"/>
              </a:ext>
            </a:extLst>
          </p:cNvPr>
          <p:cNvSpPr/>
          <p:nvPr/>
        </p:nvSpPr>
        <p:spPr>
          <a:xfrm>
            <a:off x="12700000" y="7721599"/>
            <a:ext cx="1799771" cy="420915"/>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2">
            <a:extLst>
              <a:ext uri="{FF2B5EF4-FFF2-40B4-BE49-F238E27FC236}">
                <a16:creationId xmlns:a16="http://schemas.microsoft.com/office/drawing/2014/main" id="{A0B2F7B8-D69E-4F37-82D7-159AEA0FDF67}"/>
              </a:ext>
            </a:extLst>
          </p:cNvPr>
          <p:cNvSpPr>
            <a:spLocks noChangeArrowheads="1"/>
          </p:cNvSpPr>
          <p:nvPr/>
        </p:nvSpPr>
        <p:spPr bwMode="auto">
          <a:xfrm>
            <a:off x="1581147" y="742598"/>
            <a:ext cx="1071372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solidFill>
                  <a:schemeClr val="bg1"/>
                </a:solidFill>
                <a:latin typeface="Corbel" panose="020B0503020204020204" pitchFamily="34" charset="0"/>
                <a:cs typeface="Times New Roman" panose="02020603050405020304" pitchFamily="18" charset="0"/>
              </a:rPr>
              <a:t>We can see confusion graph also and now click on ‘Comparison Graph’ button to get below graph.</a:t>
            </a:r>
            <a:endParaRPr kumimoji="0" lang="en-US" altLang="en-US" sz="2800" b="0" i="0" u="none" strike="noStrike" cap="none" normalizeH="0" baseline="0" dirty="0">
              <a:ln>
                <a:noFill/>
              </a:ln>
              <a:solidFill>
                <a:schemeClr val="bg1"/>
              </a:solidFill>
              <a:effectLst/>
              <a:latin typeface="Corbel" panose="020B0503020204020204" pitchFamily="34" charset="0"/>
            </a:endParaRPr>
          </a:p>
        </p:txBody>
      </p:sp>
      <p:pic>
        <p:nvPicPr>
          <p:cNvPr id="1025" name="Picture 1">
            <a:extLst>
              <a:ext uri="{FF2B5EF4-FFF2-40B4-BE49-F238E27FC236}">
                <a16:creationId xmlns:a16="http://schemas.microsoft.com/office/drawing/2014/main" id="{9FD6CC3A-B036-4037-9695-1A0BC235A7C9}"/>
              </a:ext>
            </a:extLst>
          </p:cNvPr>
          <p:cNvPicPr>
            <a:picLocks noChangeAspect="1" noChangeArrowheads="1"/>
          </p:cNvPicPr>
          <p:nvPr/>
        </p:nvPicPr>
        <p:blipFill>
          <a:blip r:embed="rId3"/>
          <a:srcRect/>
          <a:stretch/>
        </p:blipFill>
        <p:spPr bwMode="auto">
          <a:xfrm>
            <a:off x="1449242" y="1850062"/>
            <a:ext cx="10713726" cy="602932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80DD9D5A-3902-43C3-B6A7-EAE0256F738D}"/>
              </a:ext>
            </a:extLst>
          </p:cNvPr>
          <p:cNvSpPr>
            <a:spLocks noChangeArrowheads="1"/>
          </p:cNvSpPr>
          <p:nvPr/>
        </p:nvSpPr>
        <p:spPr bwMode="auto">
          <a:xfrm>
            <a:off x="1929492" y="7009947"/>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798345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rotWithShape="1">
          <a:blip r:embed="rId3"/>
          <a:srcRect t="1059"/>
          <a:stretch/>
        </p:blipFill>
        <p:spPr>
          <a:xfrm>
            <a:off x="0" y="14514"/>
            <a:ext cx="4306681" cy="8215086"/>
          </a:xfrm>
          <a:prstGeom prst="rect">
            <a:avLst/>
          </a:prstGeom>
        </p:spPr>
      </p:pic>
      <p:sp>
        <p:nvSpPr>
          <p:cNvPr id="3" name="Text 0"/>
          <p:cNvSpPr/>
          <p:nvPr/>
        </p:nvSpPr>
        <p:spPr>
          <a:xfrm>
            <a:off x="6280190" y="202191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Prediction Results</a:t>
            </a:r>
            <a:endParaRPr lang="en-US" sz="4450" dirty="0"/>
          </a:p>
        </p:txBody>
      </p:sp>
      <p:sp>
        <p:nvSpPr>
          <p:cNvPr id="4" name="Shape 1"/>
          <p:cNvSpPr/>
          <p:nvPr/>
        </p:nvSpPr>
        <p:spPr>
          <a:xfrm>
            <a:off x="6280190" y="3070860"/>
            <a:ext cx="3664863" cy="3136702"/>
          </a:xfrm>
          <a:prstGeom prst="roundRect">
            <a:avLst>
              <a:gd name="adj" fmla="val 3037"/>
            </a:avLst>
          </a:prstGeom>
          <a:solidFill>
            <a:srgbClr val="3D3D42"/>
          </a:solidFill>
          <a:ln w="7620">
            <a:solidFill>
              <a:srgbClr val="56565B"/>
            </a:solidFill>
            <a:prstDash val="solid"/>
          </a:ln>
        </p:spPr>
      </p:sp>
      <p:sp>
        <p:nvSpPr>
          <p:cNvPr id="5" name="Text 2"/>
          <p:cNvSpPr/>
          <p:nvPr/>
        </p:nvSpPr>
        <p:spPr>
          <a:xfrm>
            <a:off x="6514624" y="330529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Real Twins</a:t>
            </a:r>
            <a:endParaRPr lang="en-US" sz="2200" dirty="0"/>
          </a:p>
        </p:txBody>
      </p:sp>
      <p:sp>
        <p:nvSpPr>
          <p:cNvPr id="6" name="Text 3"/>
          <p:cNvSpPr/>
          <p:nvPr/>
        </p:nvSpPr>
        <p:spPr>
          <a:xfrm>
            <a:off x="6514624" y="3795713"/>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The system accurately identifies pairs of real twins, recognizing subtle differences in facial features.</a:t>
            </a:r>
            <a:endParaRPr lang="en-US" sz="1750" dirty="0"/>
          </a:p>
        </p:txBody>
      </p:sp>
      <p:sp>
        <p:nvSpPr>
          <p:cNvPr id="7" name="Shape 4"/>
          <p:cNvSpPr/>
          <p:nvPr/>
        </p:nvSpPr>
        <p:spPr>
          <a:xfrm>
            <a:off x="10171867" y="3070860"/>
            <a:ext cx="3664863" cy="3136702"/>
          </a:xfrm>
          <a:prstGeom prst="roundRect">
            <a:avLst>
              <a:gd name="adj" fmla="val 3037"/>
            </a:avLst>
          </a:prstGeom>
          <a:solidFill>
            <a:srgbClr val="3D3D42"/>
          </a:solidFill>
          <a:ln w="7620">
            <a:solidFill>
              <a:srgbClr val="56565B"/>
            </a:solidFill>
            <a:prstDash val="solid"/>
          </a:ln>
        </p:spPr>
      </p:sp>
      <p:sp>
        <p:nvSpPr>
          <p:cNvPr id="8" name="Text 5"/>
          <p:cNvSpPr/>
          <p:nvPr/>
        </p:nvSpPr>
        <p:spPr>
          <a:xfrm>
            <a:off x="10406301" y="330529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Twin Simulation</a:t>
            </a:r>
            <a:endParaRPr lang="en-US" sz="2200" dirty="0"/>
          </a:p>
        </p:txBody>
      </p:sp>
      <p:sp>
        <p:nvSpPr>
          <p:cNvPr id="9" name="Text 6"/>
          <p:cNvSpPr/>
          <p:nvPr/>
        </p:nvSpPr>
        <p:spPr>
          <a:xfrm>
            <a:off x="10406301" y="3795713"/>
            <a:ext cx="3195995" cy="217741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To test the system's robustness, simulations were used to generate pairs of near-identical faces, and the system successfully distinguished them.</a:t>
            </a:r>
            <a:endParaRPr lang="en-US" sz="1750" dirty="0"/>
          </a:p>
        </p:txBody>
      </p:sp>
      <p:sp>
        <p:nvSpPr>
          <p:cNvPr id="10" name="Rectangle 9">
            <a:extLst>
              <a:ext uri="{FF2B5EF4-FFF2-40B4-BE49-F238E27FC236}">
                <a16:creationId xmlns:a16="http://schemas.microsoft.com/office/drawing/2014/main" id="{40203223-F79A-42CD-A703-88C3C87B31EE}"/>
              </a:ext>
            </a:extLst>
          </p:cNvPr>
          <p:cNvSpPr/>
          <p:nvPr/>
        </p:nvSpPr>
        <p:spPr>
          <a:xfrm>
            <a:off x="12700000" y="7721599"/>
            <a:ext cx="1799771" cy="420915"/>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539960"/>
            <a:ext cx="6349008"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Testing and Evaluation</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Unit Testing</a:t>
            </a:r>
            <a:endParaRPr lang="en-US" sz="2200" dirty="0"/>
          </a:p>
        </p:txBody>
      </p:sp>
      <p:sp>
        <p:nvSpPr>
          <p:cNvPr id="4" name="Text 2"/>
          <p:cNvSpPr/>
          <p:nvPr/>
        </p:nvSpPr>
        <p:spPr>
          <a:xfrm>
            <a:off x="793790" y="4396859"/>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Each module, including image pre-processing and prediction, is rigorously tested to ensure accuracy and efficiency.</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Integration Testing</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The entire system is tested as a whole to ensure that the modules work seamlessly together and produce accurate results.</a:t>
            </a:r>
            <a:endParaRPr lang="en-US" sz="1750" dirty="0"/>
          </a:p>
        </p:txBody>
      </p:sp>
      <p:sp>
        <p:nvSpPr>
          <p:cNvPr id="7" name="Rectangle 6">
            <a:extLst>
              <a:ext uri="{FF2B5EF4-FFF2-40B4-BE49-F238E27FC236}">
                <a16:creationId xmlns:a16="http://schemas.microsoft.com/office/drawing/2014/main" id="{BD734696-7CB4-4F2B-8808-0A3D0779B9D7}"/>
              </a:ext>
            </a:extLst>
          </p:cNvPr>
          <p:cNvSpPr/>
          <p:nvPr/>
        </p:nvSpPr>
        <p:spPr>
          <a:xfrm>
            <a:off x="12700000" y="7721599"/>
            <a:ext cx="1799771" cy="420915"/>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A66D50-15ED-466B-BF7A-579AC43BC75D}"/>
              </a:ext>
            </a:extLst>
          </p:cNvPr>
          <p:cNvSpPr/>
          <p:nvPr/>
        </p:nvSpPr>
        <p:spPr>
          <a:xfrm>
            <a:off x="12700000" y="7721599"/>
            <a:ext cx="1799771" cy="420915"/>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2">
            <a:extLst>
              <a:ext uri="{FF2B5EF4-FFF2-40B4-BE49-F238E27FC236}">
                <a16:creationId xmlns:a16="http://schemas.microsoft.com/office/drawing/2014/main" id="{A0B2F7B8-D69E-4F37-82D7-159AEA0FDF67}"/>
              </a:ext>
            </a:extLst>
          </p:cNvPr>
          <p:cNvSpPr>
            <a:spLocks noChangeArrowheads="1"/>
          </p:cNvSpPr>
          <p:nvPr/>
        </p:nvSpPr>
        <p:spPr bwMode="auto">
          <a:xfrm>
            <a:off x="1581147" y="742598"/>
            <a:ext cx="1071372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solidFill>
                  <a:schemeClr val="bg1"/>
                </a:solidFill>
                <a:latin typeface="Corbel" panose="020B0503020204020204" pitchFamily="34" charset="0"/>
                <a:cs typeface="Times New Roman" panose="02020603050405020304" pitchFamily="18" charset="0"/>
              </a:rPr>
              <a:t>Now click on ‘Twins or Real Face Prediction’ button to upload test image and get below output.</a:t>
            </a:r>
            <a:endParaRPr kumimoji="0" lang="en-US" altLang="en-US" sz="2800" b="0" i="0" u="none" strike="noStrike" cap="none" normalizeH="0" baseline="0" dirty="0">
              <a:ln>
                <a:noFill/>
              </a:ln>
              <a:solidFill>
                <a:schemeClr val="bg1"/>
              </a:solidFill>
              <a:effectLst/>
              <a:latin typeface="Corbel" panose="020B0503020204020204" pitchFamily="34" charset="0"/>
            </a:endParaRPr>
          </a:p>
        </p:txBody>
      </p:sp>
      <p:pic>
        <p:nvPicPr>
          <p:cNvPr id="1025" name="Picture 1">
            <a:extLst>
              <a:ext uri="{FF2B5EF4-FFF2-40B4-BE49-F238E27FC236}">
                <a16:creationId xmlns:a16="http://schemas.microsoft.com/office/drawing/2014/main" id="{9FD6CC3A-B036-4037-9695-1A0BC235A7C9}"/>
              </a:ext>
            </a:extLst>
          </p:cNvPr>
          <p:cNvPicPr>
            <a:picLocks noChangeAspect="1" noChangeArrowheads="1"/>
          </p:cNvPicPr>
          <p:nvPr/>
        </p:nvPicPr>
        <p:blipFill>
          <a:blip r:embed="rId3"/>
          <a:srcRect/>
          <a:stretch/>
        </p:blipFill>
        <p:spPr bwMode="auto">
          <a:xfrm>
            <a:off x="1449243" y="1850062"/>
            <a:ext cx="10713724" cy="602932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80DD9D5A-3902-43C3-B6A7-EAE0256F738D}"/>
              </a:ext>
            </a:extLst>
          </p:cNvPr>
          <p:cNvSpPr>
            <a:spLocks noChangeArrowheads="1"/>
          </p:cNvSpPr>
          <p:nvPr/>
        </p:nvSpPr>
        <p:spPr bwMode="auto">
          <a:xfrm>
            <a:off x="1929492" y="7009947"/>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826590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A66D50-15ED-466B-BF7A-579AC43BC75D}"/>
              </a:ext>
            </a:extLst>
          </p:cNvPr>
          <p:cNvSpPr/>
          <p:nvPr/>
        </p:nvSpPr>
        <p:spPr>
          <a:xfrm>
            <a:off x="12700000" y="7721599"/>
            <a:ext cx="1799771" cy="420915"/>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2">
            <a:extLst>
              <a:ext uri="{FF2B5EF4-FFF2-40B4-BE49-F238E27FC236}">
                <a16:creationId xmlns:a16="http://schemas.microsoft.com/office/drawing/2014/main" id="{A0B2F7B8-D69E-4F37-82D7-159AEA0FDF67}"/>
              </a:ext>
            </a:extLst>
          </p:cNvPr>
          <p:cNvSpPr>
            <a:spLocks noChangeArrowheads="1"/>
          </p:cNvSpPr>
          <p:nvPr/>
        </p:nvSpPr>
        <p:spPr bwMode="auto">
          <a:xfrm>
            <a:off x="1581147" y="742598"/>
            <a:ext cx="1071372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solidFill>
                  <a:schemeClr val="bg1"/>
                </a:solidFill>
                <a:latin typeface="Corbel" panose="020B0503020204020204" pitchFamily="34" charset="0"/>
                <a:cs typeface="Times New Roman" panose="02020603050405020304" pitchFamily="18" charset="0"/>
              </a:rPr>
              <a:t>In </a:t>
            </a:r>
            <a:r>
              <a:rPr lang="en-US" altLang="en-US" sz="2800" dirty="0" err="1">
                <a:solidFill>
                  <a:schemeClr val="bg1"/>
                </a:solidFill>
                <a:latin typeface="Corbel" panose="020B0503020204020204" pitchFamily="34" charset="0"/>
                <a:cs typeface="Times New Roman" panose="02020603050405020304" pitchFamily="18" charset="0"/>
              </a:rPr>
              <a:t>Prev</a:t>
            </a:r>
            <a:r>
              <a:rPr lang="en-US" altLang="en-US" sz="2800" dirty="0">
                <a:solidFill>
                  <a:schemeClr val="bg1"/>
                </a:solidFill>
                <a:latin typeface="Corbel" panose="020B0503020204020204" pitchFamily="34" charset="0"/>
                <a:cs typeface="Times New Roman" panose="02020603050405020304" pitchFamily="18" charset="0"/>
              </a:rPr>
              <a:t> screen selecting and uploading ‘0.jpg’ image and then click on ‘Open’ button to load image and get below output.</a:t>
            </a:r>
            <a:endParaRPr kumimoji="0" lang="en-US" altLang="en-US" sz="2800" b="0" i="0" u="none" strike="noStrike" cap="none" normalizeH="0" baseline="0" dirty="0">
              <a:ln>
                <a:noFill/>
              </a:ln>
              <a:solidFill>
                <a:schemeClr val="bg1"/>
              </a:solidFill>
              <a:effectLst/>
              <a:latin typeface="Corbel" panose="020B0503020204020204" pitchFamily="34" charset="0"/>
            </a:endParaRPr>
          </a:p>
        </p:txBody>
      </p:sp>
      <p:pic>
        <p:nvPicPr>
          <p:cNvPr id="1025" name="Picture 1">
            <a:extLst>
              <a:ext uri="{FF2B5EF4-FFF2-40B4-BE49-F238E27FC236}">
                <a16:creationId xmlns:a16="http://schemas.microsoft.com/office/drawing/2014/main" id="{9FD6CC3A-B036-4037-9695-1A0BC235A7C9}"/>
              </a:ext>
            </a:extLst>
          </p:cNvPr>
          <p:cNvPicPr>
            <a:picLocks noChangeAspect="1" noChangeArrowheads="1"/>
          </p:cNvPicPr>
          <p:nvPr/>
        </p:nvPicPr>
        <p:blipFill>
          <a:blip r:embed="rId3"/>
          <a:srcRect/>
          <a:stretch/>
        </p:blipFill>
        <p:spPr bwMode="auto">
          <a:xfrm>
            <a:off x="1449243" y="1850062"/>
            <a:ext cx="10713724" cy="602931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80DD9D5A-3902-43C3-B6A7-EAE0256F738D}"/>
              </a:ext>
            </a:extLst>
          </p:cNvPr>
          <p:cNvSpPr>
            <a:spLocks noChangeArrowheads="1"/>
          </p:cNvSpPr>
          <p:nvPr/>
        </p:nvSpPr>
        <p:spPr bwMode="auto">
          <a:xfrm>
            <a:off x="1929492" y="7009947"/>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31151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7FB6D7-EE77-4B80-A716-82CD01B9B073}"/>
              </a:ext>
            </a:extLst>
          </p:cNvPr>
          <p:cNvPicPr>
            <a:picLocks noChangeAspect="1"/>
          </p:cNvPicPr>
          <p:nvPr/>
        </p:nvPicPr>
        <p:blipFill rotWithShape="1">
          <a:blip r:embed="rId3"/>
          <a:srcRect l="781" t="42634" r="697" b="1793"/>
          <a:stretch/>
        </p:blipFill>
        <p:spPr>
          <a:xfrm>
            <a:off x="12656" y="0"/>
            <a:ext cx="14617744" cy="8212758"/>
          </a:xfrm>
          <a:prstGeom prst="rect">
            <a:avLst/>
          </a:prstGeom>
        </p:spPr>
      </p:pic>
      <p:sp>
        <p:nvSpPr>
          <p:cNvPr id="2" name="Text 0"/>
          <p:cNvSpPr/>
          <p:nvPr/>
        </p:nvSpPr>
        <p:spPr>
          <a:xfrm>
            <a:off x="793790" y="1088484"/>
            <a:ext cx="5670590" cy="708779"/>
          </a:xfrm>
          <a:prstGeom prst="rect">
            <a:avLst/>
          </a:prstGeom>
          <a:noFill/>
          <a:ln/>
        </p:spPr>
        <p:txBody>
          <a:bodyPr wrap="none" lIns="0" tIns="0" rIns="0" bIns="0" rtlCol="0" anchor="t"/>
          <a:lstStyle/>
          <a:p>
            <a:pPr marL="0" indent="0">
              <a:lnSpc>
                <a:spcPts val="5550"/>
              </a:lnSpc>
              <a:buNone/>
            </a:pPr>
            <a:r>
              <a:rPr lang="en-US" sz="4450" kern="0" spc="-45" dirty="0">
                <a:solidFill>
                  <a:srgbClr val="FA95AF"/>
                </a:solidFill>
                <a:latin typeface="Anton" pitchFamily="34" charset="0"/>
                <a:ea typeface="Anton" pitchFamily="34" charset="-122"/>
                <a:cs typeface="Anton" pitchFamily="34" charset="-120"/>
              </a:rPr>
              <a:t>Introduction</a:t>
            </a:r>
            <a:endParaRPr lang="en-US" sz="4450" dirty="0"/>
          </a:p>
        </p:txBody>
      </p:sp>
      <p:sp>
        <p:nvSpPr>
          <p:cNvPr id="4" name="Text 2"/>
          <p:cNvSpPr/>
          <p:nvPr/>
        </p:nvSpPr>
        <p:spPr>
          <a:xfrm>
            <a:off x="793790" y="2945383"/>
            <a:ext cx="9859696" cy="1451610"/>
          </a:xfrm>
          <a:prstGeom prst="rect">
            <a:avLst/>
          </a:prstGeom>
          <a:noFill/>
          <a:ln/>
        </p:spPr>
        <p:txBody>
          <a:bodyPr wrap="square" lIns="0" tIns="0" rIns="0" bIns="0" rtlCol="0" anchor="t"/>
          <a:lstStyle/>
          <a:p>
            <a:pPr marL="0" indent="0">
              <a:lnSpc>
                <a:spcPts val="2850"/>
              </a:lnSpc>
              <a:buNone/>
            </a:pPr>
            <a:r>
              <a:rPr lang="en-US" sz="2000" kern="0" spc="-36" dirty="0">
                <a:solidFill>
                  <a:srgbClr val="E0D6DE"/>
                </a:solidFill>
                <a:latin typeface="Fira Sans" pitchFamily="34" charset="0"/>
                <a:ea typeface="Fira Sans" pitchFamily="34" charset="-122"/>
                <a:cs typeface="Fira Sans" pitchFamily="34" charset="-120"/>
              </a:rPr>
              <a:t>Identical twins, also known as monozygotic twins, share 100% of their genetic material and often bear a striking physical resemblance to each other. Despite their genetic similarity, there is a lack of automated and accurate methods to identify identical twins based on their unique physical characteristics. Existing identification methods rely on subjective observations or biometric data, such as fingerprinting or facial recognition, which can yield unreliable results. This project aims to tackle this issue by harnessing the power of machine learning to create a more reliable and objective means of identifying identical twins.</a:t>
            </a:r>
            <a:endParaRPr lang="en-US" sz="2000" dirty="0"/>
          </a:p>
        </p:txBody>
      </p:sp>
    </p:spTree>
    <p:extLst>
      <p:ext uri="{BB962C8B-B14F-4D97-AF65-F5344CB8AC3E}">
        <p14:creationId xmlns:p14="http://schemas.microsoft.com/office/powerpoint/2010/main" val="2377319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A66D50-15ED-466B-BF7A-579AC43BC75D}"/>
              </a:ext>
            </a:extLst>
          </p:cNvPr>
          <p:cNvSpPr/>
          <p:nvPr/>
        </p:nvSpPr>
        <p:spPr>
          <a:xfrm>
            <a:off x="12700000" y="7721599"/>
            <a:ext cx="1799771" cy="420915"/>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2">
            <a:extLst>
              <a:ext uri="{FF2B5EF4-FFF2-40B4-BE49-F238E27FC236}">
                <a16:creationId xmlns:a16="http://schemas.microsoft.com/office/drawing/2014/main" id="{A0B2F7B8-D69E-4F37-82D7-159AEA0FDF67}"/>
              </a:ext>
            </a:extLst>
          </p:cNvPr>
          <p:cNvSpPr>
            <a:spLocks noChangeArrowheads="1"/>
          </p:cNvSpPr>
          <p:nvPr/>
        </p:nvSpPr>
        <p:spPr bwMode="auto">
          <a:xfrm>
            <a:off x="1581147" y="958041"/>
            <a:ext cx="1071372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solidFill>
                  <a:schemeClr val="bg1"/>
                </a:solidFill>
                <a:latin typeface="Corbel" panose="020B0503020204020204" pitchFamily="34" charset="0"/>
                <a:cs typeface="Times New Roman" panose="02020603050405020304" pitchFamily="18" charset="0"/>
              </a:rPr>
              <a:t>In below screen image predicted as real.</a:t>
            </a:r>
            <a:endParaRPr kumimoji="0" lang="en-US" altLang="en-US" sz="2800" b="0" i="0" u="none" strike="noStrike" cap="none" normalizeH="0" baseline="0" dirty="0">
              <a:ln>
                <a:noFill/>
              </a:ln>
              <a:solidFill>
                <a:schemeClr val="bg1"/>
              </a:solidFill>
              <a:effectLst/>
              <a:latin typeface="Corbel" panose="020B0503020204020204" pitchFamily="34" charset="0"/>
            </a:endParaRPr>
          </a:p>
        </p:txBody>
      </p:sp>
      <p:pic>
        <p:nvPicPr>
          <p:cNvPr id="1025" name="Picture 1">
            <a:extLst>
              <a:ext uri="{FF2B5EF4-FFF2-40B4-BE49-F238E27FC236}">
                <a16:creationId xmlns:a16="http://schemas.microsoft.com/office/drawing/2014/main" id="{9FD6CC3A-B036-4037-9695-1A0BC235A7C9}"/>
              </a:ext>
            </a:extLst>
          </p:cNvPr>
          <p:cNvPicPr>
            <a:picLocks noChangeAspect="1" noChangeArrowheads="1"/>
          </p:cNvPicPr>
          <p:nvPr/>
        </p:nvPicPr>
        <p:blipFill>
          <a:blip r:embed="rId3"/>
          <a:srcRect/>
          <a:stretch/>
        </p:blipFill>
        <p:spPr bwMode="auto">
          <a:xfrm>
            <a:off x="1449244" y="1850062"/>
            <a:ext cx="10713722" cy="602931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80DD9D5A-3902-43C3-B6A7-EAE0256F738D}"/>
              </a:ext>
            </a:extLst>
          </p:cNvPr>
          <p:cNvSpPr>
            <a:spLocks noChangeArrowheads="1"/>
          </p:cNvSpPr>
          <p:nvPr/>
        </p:nvSpPr>
        <p:spPr bwMode="auto">
          <a:xfrm>
            <a:off x="1929492" y="7009947"/>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657883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071" y="1114187"/>
            <a:ext cx="5862042" cy="676870"/>
          </a:xfrm>
          <a:prstGeom prst="rect">
            <a:avLst/>
          </a:prstGeom>
          <a:noFill/>
          <a:ln/>
        </p:spPr>
        <p:txBody>
          <a:bodyPr wrap="none" lIns="0" tIns="0" rIns="0" bIns="0" rtlCol="0" anchor="t"/>
          <a:lstStyle/>
          <a:p>
            <a:pPr marL="0" indent="0">
              <a:lnSpc>
                <a:spcPts val="5300"/>
              </a:lnSpc>
              <a:buNone/>
            </a:pPr>
            <a:r>
              <a:rPr lang="en-US" sz="4250" dirty="0">
                <a:solidFill>
                  <a:srgbClr val="F2F2F3"/>
                </a:solidFill>
                <a:latin typeface="Poppins Light" pitchFamily="34" charset="0"/>
                <a:ea typeface="Poppins Light" pitchFamily="34" charset="-122"/>
                <a:cs typeface="Poppins Light" pitchFamily="34" charset="-120"/>
              </a:rPr>
              <a:t>Future Enhancements</a:t>
            </a:r>
            <a:endParaRPr lang="en-US" sz="4250" dirty="0"/>
          </a:p>
        </p:txBody>
      </p:sp>
      <p:pic>
        <p:nvPicPr>
          <p:cNvPr id="3" name="Image 0" descr="preencoded.png"/>
          <p:cNvPicPr>
            <a:picLocks noChangeAspect="1"/>
          </p:cNvPicPr>
          <p:nvPr/>
        </p:nvPicPr>
        <p:blipFill>
          <a:blip r:embed="rId3"/>
          <a:stretch>
            <a:fillRect/>
          </a:stretch>
        </p:blipFill>
        <p:spPr>
          <a:xfrm>
            <a:off x="2954655" y="2224207"/>
            <a:ext cx="2163842" cy="1594366"/>
          </a:xfrm>
          <a:prstGeom prst="rect">
            <a:avLst/>
          </a:prstGeom>
        </p:spPr>
      </p:pic>
      <p:sp>
        <p:nvSpPr>
          <p:cNvPr id="4" name="Text 1"/>
          <p:cNvSpPr/>
          <p:nvPr/>
        </p:nvSpPr>
        <p:spPr>
          <a:xfrm>
            <a:off x="3996928" y="3011329"/>
            <a:ext cx="79058" cy="433149"/>
          </a:xfrm>
          <a:prstGeom prst="rect">
            <a:avLst/>
          </a:prstGeom>
          <a:noFill/>
          <a:ln/>
        </p:spPr>
        <p:txBody>
          <a:bodyPr wrap="none" lIns="0" tIns="0" rIns="0" bIns="0" rtlCol="0" anchor="t"/>
          <a:lstStyle/>
          <a:p>
            <a:pPr marL="0" indent="0" algn="ctr">
              <a:lnSpc>
                <a:spcPts val="3400"/>
              </a:lnSpc>
              <a:buNone/>
            </a:pPr>
            <a:r>
              <a:rPr lang="en-US" sz="2100" dirty="0">
                <a:solidFill>
                  <a:srgbClr val="E5E0DF"/>
                </a:solidFill>
                <a:latin typeface="Poppins Light" pitchFamily="34" charset="0"/>
                <a:ea typeface="Poppins Light" pitchFamily="34" charset="-122"/>
                <a:cs typeface="Poppins Light" pitchFamily="34" charset="-120"/>
              </a:rPr>
              <a:t>1</a:t>
            </a:r>
            <a:endParaRPr lang="en-US" sz="2100" dirty="0"/>
          </a:p>
        </p:txBody>
      </p:sp>
      <p:sp>
        <p:nvSpPr>
          <p:cNvPr id="5" name="Text 2"/>
          <p:cNvSpPr/>
          <p:nvPr/>
        </p:nvSpPr>
        <p:spPr>
          <a:xfrm>
            <a:off x="5335072" y="2440781"/>
            <a:ext cx="2707481" cy="338376"/>
          </a:xfrm>
          <a:prstGeom prst="rect">
            <a:avLst/>
          </a:prstGeom>
          <a:noFill/>
          <a:ln/>
        </p:spPr>
        <p:txBody>
          <a:bodyPr wrap="none" lIns="0" tIns="0" rIns="0" bIns="0" rtlCol="0" anchor="t"/>
          <a:lstStyle/>
          <a:p>
            <a:pPr marL="0" indent="0" algn="l">
              <a:lnSpc>
                <a:spcPts val="2650"/>
              </a:lnSpc>
              <a:buNone/>
            </a:pPr>
            <a:r>
              <a:rPr lang="en-US" sz="2100" dirty="0">
                <a:solidFill>
                  <a:srgbClr val="E5E0DF"/>
                </a:solidFill>
                <a:latin typeface="Poppins Light" pitchFamily="34" charset="0"/>
                <a:ea typeface="Poppins Light" pitchFamily="34" charset="-122"/>
                <a:cs typeface="Poppins Light" pitchFamily="34" charset="-120"/>
              </a:rPr>
              <a:t>Dataset Expansion</a:t>
            </a:r>
            <a:endParaRPr lang="en-US" sz="2100" dirty="0"/>
          </a:p>
        </p:txBody>
      </p:sp>
      <p:sp>
        <p:nvSpPr>
          <p:cNvPr id="6" name="Text 3"/>
          <p:cNvSpPr/>
          <p:nvPr/>
        </p:nvSpPr>
        <p:spPr>
          <a:xfrm>
            <a:off x="5335072" y="2909054"/>
            <a:ext cx="8320683" cy="692944"/>
          </a:xfrm>
          <a:prstGeom prst="rect">
            <a:avLst/>
          </a:prstGeom>
          <a:noFill/>
          <a:ln/>
        </p:spPr>
        <p:txBody>
          <a:bodyPr wrap="square" lIns="0" tIns="0" rIns="0" bIns="0" rtlCol="0" anchor="t"/>
          <a:lstStyle/>
          <a:p>
            <a:pPr marL="0" indent="0" algn="l">
              <a:lnSpc>
                <a:spcPts val="2700"/>
              </a:lnSpc>
              <a:buNone/>
            </a:pPr>
            <a:r>
              <a:rPr lang="en-US" sz="1700" dirty="0">
                <a:solidFill>
                  <a:srgbClr val="E5E0DF"/>
                </a:solidFill>
                <a:latin typeface="Roboto Light" pitchFamily="34" charset="0"/>
                <a:ea typeface="Roboto Light" pitchFamily="34" charset="-122"/>
                <a:cs typeface="Roboto Light" pitchFamily="34" charset="-120"/>
              </a:rPr>
              <a:t>Expanding the dataset with a wider diversity of populations will improve model robustness and generalizability.</a:t>
            </a:r>
            <a:endParaRPr lang="en-US" sz="1700" dirty="0"/>
          </a:p>
        </p:txBody>
      </p:sp>
      <p:sp>
        <p:nvSpPr>
          <p:cNvPr id="7" name="Shape 4"/>
          <p:cNvSpPr/>
          <p:nvPr/>
        </p:nvSpPr>
        <p:spPr>
          <a:xfrm>
            <a:off x="5172551" y="3830360"/>
            <a:ext cx="8645723" cy="15240"/>
          </a:xfrm>
          <a:prstGeom prst="roundRect">
            <a:avLst>
              <a:gd name="adj" fmla="val 596928"/>
            </a:avLst>
          </a:prstGeom>
          <a:solidFill>
            <a:srgbClr val="56565B"/>
          </a:solidFill>
          <a:ln/>
        </p:spPr>
      </p:sp>
      <p:pic>
        <p:nvPicPr>
          <p:cNvPr id="8" name="Image 1" descr="preencoded.png"/>
          <p:cNvPicPr>
            <a:picLocks noChangeAspect="1"/>
          </p:cNvPicPr>
          <p:nvPr/>
        </p:nvPicPr>
        <p:blipFill>
          <a:blip r:embed="rId4"/>
          <a:stretch>
            <a:fillRect/>
          </a:stretch>
        </p:blipFill>
        <p:spPr>
          <a:xfrm>
            <a:off x="1872734" y="3872627"/>
            <a:ext cx="4327684" cy="1594366"/>
          </a:xfrm>
          <a:prstGeom prst="rect">
            <a:avLst/>
          </a:prstGeom>
        </p:spPr>
      </p:pic>
      <p:sp>
        <p:nvSpPr>
          <p:cNvPr id="9" name="Text 5"/>
          <p:cNvSpPr/>
          <p:nvPr/>
        </p:nvSpPr>
        <p:spPr>
          <a:xfrm>
            <a:off x="3959066" y="4453176"/>
            <a:ext cx="154900" cy="433149"/>
          </a:xfrm>
          <a:prstGeom prst="rect">
            <a:avLst/>
          </a:prstGeom>
          <a:noFill/>
          <a:ln/>
        </p:spPr>
        <p:txBody>
          <a:bodyPr wrap="none" lIns="0" tIns="0" rIns="0" bIns="0" rtlCol="0" anchor="t"/>
          <a:lstStyle/>
          <a:p>
            <a:pPr marL="0" indent="0" algn="ctr">
              <a:lnSpc>
                <a:spcPts val="3400"/>
              </a:lnSpc>
              <a:buNone/>
            </a:pPr>
            <a:r>
              <a:rPr lang="en-US" sz="2100" dirty="0">
                <a:solidFill>
                  <a:srgbClr val="E5E0DF"/>
                </a:solidFill>
                <a:latin typeface="Poppins Light" pitchFamily="34" charset="0"/>
                <a:ea typeface="Poppins Light" pitchFamily="34" charset="-122"/>
                <a:cs typeface="Poppins Light" pitchFamily="34" charset="-120"/>
              </a:rPr>
              <a:t>2</a:t>
            </a:r>
            <a:endParaRPr lang="en-US" sz="2100" dirty="0"/>
          </a:p>
        </p:txBody>
      </p:sp>
      <p:sp>
        <p:nvSpPr>
          <p:cNvPr id="10" name="Text 6"/>
          <p:cNvSpPr/>
          <p:nvPr/>
        </p:nvSpPr>
        <p:spPr>
          <a:xfrm>
            <a:off x="6416993" y="4089202"/>
            <a:ext cx="2889290" cy="338376"/>
          </a:xfrm>
          <a:prstGeom prst="rect">
            <a:avLst/>
          </a:prstGeom>
          <a:noFill/>
          <a:ln/>
        </p:spPr>
        <p:txBody>
          <a:bodyPr wrap="none" lIns="0" tIns="0" rIns="0" bIns="0" rtlCol="0" anchor="t"/>
          <a:lstStyle/>
          <a:p>
            <a:pPr marL="0" indent="0" algn="l">
              <a:lnSpc>
                <a:spcPts val="2650"/>
              </a:lnSpc>
              <a:buNone/>
            </a:pPr>
            <a:r>
              <a:rPr lang="en-US" sz="2100" dirty="0">
                <a:solidFill>
                  <a:srgbClr val="E5E0DF"/>
                </a:solidFill>
                <a:latin typeface="Poppins Light" pitchFamily="34" charset="0"/>
                <a:ea typeface="Poppins Light" pitchFamily="34" charset="-122"/>
                <a:cs typeface="Poppins Light" pitchFamily="34" charset="-120"/>
              </a:rPr>
              <a:t>Advanced Algorithms</a:t>
            </a:r>
            <a:endParaRPr lang="en-US" sz="2100" dirty="0"/>
          </a:p>
        </p:txBody>
      </p:sp>
      <p:sp>
        <p:nvSpPr>
          <p:cNvPr id="11" name="Text 7"/>
          <p:cNvSpPr/>
          <p:nvPr/>
        </p:nvSpPr>
        <p:spPr>
          <a:xfrm>
            <a:off x="6416993" y="4557474"/>
            <a:ext cx="7238762" cy="692944"/>
          </a:xfrm>
          <a:prstGeom prst="rect">
            <a:avLst/>
          </a:prstGeom>
          <a:noFill/>
          <a:ln/>
        </p:spPr>
        <p:txBody>
          <a:bodyPr wrap="square" lIns="0" tIns="0" rIns="0" bIns="0" rtlCol="0" anchor="t"/>
          <a:lstStyle/>
          <a:p>
            <a:pPr marL="0" indent="0" algn="l">
              <a:lnSpc>
                <a:spcPts val="2700"/>
              </a:lnSpc>
              <a:buNone/>
            </a:pPr>
            <a:r>
              <a:rPr lang="en-US" sz="1700" dirty="0">
                <a:solidFill>
                  <a:srgbClr val="E5E0DF"/>
                </a:solidFill>
                <a:latin typeface="Roboto Light" pitchFamily="34" charset="0"/>
                <a:ea typeface="Roboto Light" pitchFamily="34" charset="-122"/>
                <a:cs typeface="Roboto Light" pitchFamily="34" charset="-120"/>
              </a:rPr>
              <a:t>Exploring more sophisticated algorithms, such as convolutional neural networks, may further enhance accuracy and performance.</a:t>
            </a:r>
            <a:endParaRPr lang="en-US" sz="1700" dirty="0"/>
          </a:p>
        </p:txBody>
      </p:sp>
      <p:sp>
        <p:nvSpPr>
          <p:cNvPr id="12" name="Shape 8"/>
          <p:cNvSpPr/>
          <p:nvPr/>
        </p:nvSpPr>
        <p:spPr>
          <a:xfrm>
            <a:off x="6254472" y="5478780"/>
            <a:ext cx="7563803" cy="15240"/>
          </a:xfrm>
          <a:prstGeom prst="roundRect">
            <a:avLst>
              <a:gd name="adj" fmla="val 596928"/>
            </a:avLst>
          </a:prstGeom>
          <a:solidFill>
            <a:srgbClr val="56565B"/>
          </a:solidFill>
          <a:ln/>
        </p:spPr>
      </p:sp>
      <p:pic>
        <p:nvPicPr>
          <p:cNvPr id="13" name="Image 2" descr="preencoded.png"/>
          <p:cNvPicPr>
            <a:picLocks noChangeAspect="1"/>
          </p:cNvPicPr>
          <p:nvPr/>
        </p:nvPicPr>
        <p:blipFill>
          <a:blip r:embed="rId5"/>
          <a:stretch>
            <a:fillRect/>
          </a:stretch>
        </p:blipFill>
        <p:spPr>
          <a:xfrm>
            <a:off x="790813" y="5521047"/>
            <a:ext cx="6491526" cy="1594366"/>
          </a:xfrm>
          <a:prstGeom prst="rect">
            <a:avLst/>
          </a:prstGeom>
        </p:spPr>
      </p:pic>
      <p:sp>
        <p:nvSpPr>
          <p:cNvPr id="14" name="Text 9"/>
          <p:cNvSpPr/>
          <p:nvPr/>
        </p:nvSpPr>
        <p:spPr>
          <a:xfrm>
            <a:off x="3957399" y="6101596"/>
            <a:ext cx="158353" cy="433149"/>
          </a:xfrm>
          <a:prstGeom prst="rect">
            <a:avLst/>
          </a:prstGeom>
          <a:noFill/>
          <a:ln/>
        </p:spPr>
        <p:txBody>
          <a:bodyPr wrap="none" lIns="0" tIns="0" rIns="0" bIns="0" rtlCol="0" anchor="t"/>
          <a:lstStyle/>
          <a:p>
            <a:pPr marL="0" indent="0" algn="ctr">
              <a:lnSpc>
                <a:spcPts val="3400"/>
              </a:lnSpc>
              <a:buNone/>
            </a:pPr>
            <a:r>
              <a:rPr lang="en-US" sz="2100" dirty="0">
                <a:solidFill>
                  <a:srgbClr val="E5E0DF"/>
                </a:solidFill>
                <a:latin typeface="Poppins Light" pitchFamily="34" charset="0"/>
                <a:ea typeface="Poppins Light" pitchFamily="34" charset="-122"/>
                <a:cs typeface="Poppins Light" pitchFamily="34" charset="-120"/>
              </a:rPr>
              <a:t>3</a:t>
            </a:r>
            <a:endParaRPr lang="en-US" sz="2100" dirty="0"/>
          </a:p>
        </p:txBody>
      </p:sp>
      <p:sp>
        <p:nvSpPr>
          <p:cNvPr id="15" name="Text 10"/>
          <p:cNvSpPr/>
          <p:nvPr/>
        </p:nvSpPr>
        <p:spPr>
          <a:xfrm>
            <a:off x="7498913" y="5737622"/>
            <a:ext cx="2854404" cy="338376"/>
          </a:xfrm>
          <a:prstGeom prst="rect">
            <a:avLst/>
          </a:prstGeom>
          <a:noFill/>
          <a:ln/>
        </p:spPr>
        <p:txBody>
          <a:bodyPr wrap="none" lIns="0" tIns="0" rIns="0" bIns="0" rtlCol="0" anchor="t"/>
          <a:lstStyle/>
          <a:p>
            <a:pPr marL="0" indent="0" algn="l">
              <a:lnSpc>
                <a:spcPts val="2650"/>
              </a:lnSpc>
              <a:buNone/>
            </a:pPr>
            <a:r>
              <a:rPr lang="en-US" sz="2100" dirty="0">
                <a:solidFill>
                  <a:srgbClr val="E5E0DF"/>
                </a:solidFill>
                <a:latin typeface="Poppins Light" pitchFamily="34" charset="0"/>
                <a:ea typeface="Poppins Light" pitchFamily="34" charset="-122"/>
                <a:cs typeface="Poppins Light" pitchFamily="34" charset="-120"/>
              </a:rPr>
              <a:t>Real-time Integration</a:t>
            </a:r>
            <a:endParaRPr lang="en-US" sz="2100" dirty="0"/>
          </a:p>
        </p:txBody>
      </p:sp>
      <p:sp>
        <p:nvSpPr>
          <p:cNvPr id="16" name="Text 11"/>
          <p:cNvSpPr/>
          <p:nvPr/>
        </p:nvSpPr>
        <p:spPr>
          <a:xfrm>
            <a:off x="7498913" y="6205895"/>
            <a:ext cx="6156841" cy="692944"/>
          </a:xfrm>
          <a:prstGeom prst="rect">
            <a:avLst/>
          </a:prstGeom>
          <a:noFill/>
          <a:ln/>
        </p:spPr>
        <p:txBody>
          <a:bodyPr wrap="square" lIns="0" tIns="0" rIns="0" bIns="0" rtlCol="0" anchor="t"/>
          <a:lstStyle/>
          <a:p>
            <a:pPr marL="0" indent="0" algn="l">
              <a:lnSpc>
                <a:spcPts val="2700"/>
              </a:lnSpc>
              <a:buNone/>
            </a:pPr>
            <a:r>
              <a:rPr lang="en-US" sz="1700" dirty="0">
                <a:solidFill>
                  <a:srgbClr val="E5E0DF"/>
                </a:solidFill>
                <a:latin typeface="Roboto Light" pitchFamily="34" charset="0"/>
                <a:ea typeface="Roboto Light" pitchFamily="34" charset="-122"/>
                <a:cs typeface="Roboto Light" pitchFamily="34" charset="-120"/>
              </a:rPr>
              <a:t>Integrating the system with real-time applications like forensics or security systems could have significant practical implications.</a:t>
            </a:r>
            <a:endParaRPr lang="en-US" sz="1700" dirty="0"/>
          </a:p>
        </p:txBody>
      </p:sp>
      <p:sp>
        <p:nvSpPr>
          <p:cNvPr id="17" name="Rectangle 16">
            <a:extLst>
              <a:ext uri="{FF2B5EF4-FFF2-40B4-BE49-F238E27FC236}">
                <a16:creationId xmlns:a16="http://schemas.microsoft.com/office/drawing/2014/main" id="{DCBE41E2-0F50-4AD1-8082-2C33B0D19353}"/>
              </a:ext>
            </a:extLst>
          </p:cNvPr>
          <p:cNvSpPr/>
          <p:nvPr/>
        </p:nvSpPr>
        <p:spPr>
          <a:xfrm>
            <a:off x="12700000" y="7721599"/>
            <a:ext cx="1799771" cy="420915"/>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071" y="1114187"/>
            <a:ext cx="5862042" cy="676870"/>
          </a:xfrm>
          <a:prstGeom prst="rect">
            <a:avLst/>
          </a:prstGeom>
          <a:noFill/>
          <a:ln/>
        </p:spPr>
        <p:txBody>
          <a:bodyPr wrap="none" lIns="0" tIns="0" rIns="0" bIns="0" rtlCol="0" anchor="t"/>
          <a:lstStyle/>
          <a:p>
            <a:pPr marL="0" indent="0">
              <a:lnSpc>
                <a:spcPts val="5300"/>
              </a:lnSpc>
              <a:buNone/>
            </a:pPr>
            <a:r>
              <a:rPr lang="en-US" sz="4250" dirty="0">
                <a:solidFill>
                  <a:schemeClr val="accent5">
                    <a:lumMod val="20000"/>
                    <a:lumOff val="80000"/>
                  </a:schemeClr>
                </a:solidFill>
                <a:latin typeface="Poppins Light" pitchFamily="34" charset="0"/>
                <a:ea typeface="Poppins Light" pitchFamily="34" charset="-122"/>
                <a:cs typeface="Poppins Light" pitchFamily="34" charset="-120"/>
              </a:rPr>
              <a:t>Conclusion</a:t>
            </a:r>
            <a:endParaRPr lang="en-US" sz="4250" dirty="0">
              <a:solidFill>
                <a:schemeClr val="accent5">
                  <a:lumMod val="20000"/>
                  <a:lumOff val="80000"/>
                </a:schemeClr>
              </a:solidFill>
            </a:endParaRPr>
          </a:p>
        </p:txBody>
      </p:sp>
      <p:sp>
        <p:nvSpPr>
          <p:cNvPr id="17" name="Rectangle 16">
            <a:extLst>
              <a:ext uri="{FF2B5EF4-FFF2-40B4-BE49-F238E27FC236}">
                <a16:creationId xmlns:a16="http://schemas.microsoft.com/office/drawing/2014/main" id="{DCBE41E2-0F50-4AD1-8082-2C33B0D19353}"/>
              </a:ext>
            </a:extLst>
          </p:cNvPr>
          <p:cNvSpPr/>
          <p:nvPr/>
        </p:nvSpPr>
        <p:spPr>
          <a:xfrm>
            <a:off x="12700000" y="7721599"/>
            <a:ext cx="1799771" cy="420915"/>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CE5F2ADD-A262-4AD6-BCE7-05D03CAB435C}"/>
              </a:ext>
            </a:extLst>
          </p:cNvPr>
          <p:cNvSpPr txBox="1"/>
          <p:nvPr/>
        </p:nvSpPr>
        <p:spPr>
          <a:xfrm>
            <a:off x="1843312" y="3120569"/>
            <a:ext cx="8729890" cy="1631216"/>
          </a:xfrm>
          <a:prstGeom prst="rect">
            <a:avLst/>
          </a:prstGeom>
          <a:noFill/>
        </p:spPr>
        <p:txBody>
          <a:bodyPr wrap="none" rtlCol="0">
            <a:spAutoFit/>
          </a:bodyPr>
          <a:lstStyle/>
          <a:p>
            <a:pPr marL="342900" indent="-342900">
              <a:buFont typeface="+mj-lt"/>
              <a:buAutoNum type="arabicPeriod"/>
            </a:pPr>
            <a:r>
              <a:rPr lang="en-US" sz="2000" dirty="0">
                <a:solidFill>
                  <a:schemeClr val="bg1">
                    <a:lumMod val="95000"/>
                  </a:schemeClr>
                </a:solidFill>
              </a:rPr>
              <a:t>Utilized Naive Bayes And Random Forest Algorithms for Accurate Prediction.</a:t>
            </a:r>
          </a:p>
          <a:p>
            <a:pPr marL="342900" indent="-342900">
              <a:buFont typeface="+mj-lt"/>
              <a:buAutoNum type="arabicPeriod"/>
            </a:pPr>
            <a:endParaRPr lang="en-US" sz="2000" dirty="0">
              <a:solidFill>
                <a:schemeClr val="bg1">
                  <a:lumMod val="95000"/>
                </a:schemeClr>
              </a:solidFill>
            </a:endParaRPr>
          </a:p>
          <a:p>
            <a:pPr marL="342900" indent="-342900">
              <a:buFont typeface="+mj-lt"/>
              <a:buAutoNum type="arabicPeriod"/>
            </a:pPr>
            <a:r>
              <a:rPr lang="en-US" sz="2000" dirty="0">
                <a:solidFill>
                  <a:schemeClr val="bg1">
                    <a:lumMod val="95000"/>
                  </a:schemeClr>
                </a:solidFill>
              </a:rPr>
              <a:t>Achieved High Accuracy (99% with Naïve Bayes and 100% with Random Forest)</a:t>
            </a:r>
          </a:p>
          <a:p>
            <a:pPr marL="342900" indent="-342900">
              <a:buFont typeface="+mj-lt"/>
              <a:buAutoNum type="arabicPeriod"/>
            </a:pPr>
            <a:endParaRPr lang="en-US" sz="2000" dirty="0">
              <a:solidFill>
                <a:schemeClr val="bg1">
                  <a:lumMod val="95000"/>
                </a:schemeClr>
              </a:solidFill>
            </a:endParaRPr>
          </a:p>
          <a:p>
            <a:pPr marL="342900" indent="-342900">
              <a:buFont typeface="+mj-lt"/>
              <a:buAutoNum type="arabicPeriod"/>
            </a:pPr>
            <a:r>
              <a:rPr lang="en-US" sz="2000" dirty="0">
                <a:solidFill>
                  <a:schemeClr val="bg1">
                    <a:lumMod val="95000"/>
                  </a:schemeClr>
                </a:solidFill>
              </a:rPr>
              <a:t>With Further Advancements, it can become a vital tool in various domains</a:t>
            </a:r>
            <a:endParaRPr lang="en-IN" sz="2000" dirty="0">
              <a:solidFill>
                <a:schemeClr val="bg1">
                  <a:lumMod val="95000"/>
                </a:schemeClr>
              </a:solidFill>
            </a:endParaRPr>
          </a:p>
        </p:txBody>
      </p:sp>
    </p:spTree>
    <p:extLst>
      <p:ext uri="{BB962C8B-B14F-4D97-AF65-F5344CB8AC3E}">
        <p14:creationId xmlns:p14="http://schemas.microsoft.com/office/powerpoint/2010/main" val="3136207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384179" y="3776365"/>
            <a:ext cx="5862042" cy="676870"/>
          </a:xfrm>
          <a:prstGeom prst="rect">
            <a:avLst/>
          </a:prstGeom>
          <a:noFill/>
          <a:ln/>
        </p:spPr>
        <p:txBody>
          <a:bodyPr wrap="none" lIns="0" tIns="0" rIns="0" bIns="0" rtlCol="0" anchor="t"/>
          <a:lstStyle/>
          <a:p>
            <a:pPr marL="0" indent="0" algn="ctr">
              <a:lnSpc>
                <a:spcPts val="5300"/>
              </a:lnSpc>
              <a:buNone/>
            </a:pPr>
            <a:r>
              <a:rPr lang="en-US" sz="6000" dirty="0">
                <a:solidFill>
                  <a:schemeClr val="accent5">
                    <a:lumMod val="20000"/>
                    <a:lumOff val="80000"/>
                  </a:schemeClr>
                </a:solidFill>
                <a:latin typeface="Poppins Light" pitchFamily="34" charset="0"/>
                <a:ea typeface="Poppins Light" pitchFamily="34" charset="-122"/>
                <a:cs typeface="Poppins Light" pitchFamily="34" charset="-120"/>
              </a:rPr>
              <a:t>Thank You</a:t>
            </a:r>
            <a:endParaRPr lang="en-US" sz="6000" dirty="0">
              <a:solidFill>
                <a:schemeClr val="accent5">
                  <a:lumMod val="20000"/>
                  <a:lumOff val="80000"/>
                </a:schemeClr>
              </a:solidFill>
            </a:endParaRPr>
          </a:p>
        </p:txBody>
      </p:sp>
      <p:sp>
        <p:nvSpPr>
          <p:cNvPr id="17" name="Rectangle 16">
            <a:extLst>
              <a:ext uri="{FF2B5EF4-FFF2-40B4-BE49-F238E27FC236}">
                <a16:creationId xmlns:a16="http://schemas.microsoft.com/office/drawing/2014/main" id="{DCBE41E2-0F50-4AD1-8082-2C33B0D19353}"/>
              </a:ext>
            </a:extLst>
          </p:cNvPr>
          <p:cNvSpPr/>
          <p:nvPr/>
        </p:nvSpPr>
        <p:spPr>
          <a:xfrm>
            <a:off x="12700000" y="7721599"/>
            <a:ext cx="1799771" cy="420915"/>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12305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546396"/>
            <a:ext cx="5670590" cy="708779"/>
          </a:xfrm>
          <a:prstGeom prst="rect">
            <a:avLst/>
          </a:prstGeom>
          <a:noFill/>
          <a:ln/>
        </p:spPr>
        <p:txBody>
          <a:bodyPr wrap="none" lIns="0" tIns="0" rIns="0" bIns="0" rtlCol="0" anchor="t"/>
          <a:lstStyle/>
          <a:p>
            <a:pPr marL="0" indent="0">
              <a:lnSpc>
                <a:spcPts val="5550"/>
              </a:lnSpc>
              <a:buNone/>
            </a:pPr>
            <a:r>
              <a:rPr lang="en-US" sz="4450" kern="0" spc="-45" dirty="0">
                <a:solidFill>
                  <a:srgbClr val="FA95AF"/>
                </a:solidFill>
                <a:latin typeface="Anton" pitchFamily="34" charset="0"/>
                <a:ea typeface="Anton" pitchFamily="34" charset="-122"/>
                <a:cs typeface="Anton" pitchFamily="34" charset="-120"/>
              </a:rPr>
              <a:t>Motivation</a:t>
            </a:r>
            <a:endParaRPr lang="en-US" sz="4450" dirty="0"/>
          </a:p>
        </p:txBody>
      </p:sp>
      <p:sp>
        <p:nvSpPr>
          <p:cNvPr id="4" name="Shape 1"/>
          <p:cNvSpPr/>
          <p:nvPr/>
        </p:nvSpPr>
        <p:spPr>
          <a:xfrm>
            <a:off x="793790" y="4850487"/>
            <a:ext cx="510302" cy="510302"/>
          </a:xfrm>
          <a:prstGeom prst="roundRect">
            <a:avLst>
              <a:gd name="adj" fmla="val 6667"/>
            </a:avLst>
          </a:prstGeom>
          <a:solidFill>
            <a:srgbClr val="3E3E3E"/>
          </a:solidFill>
          <a:ln/>
        </p:spPr>
      </p:sp>
      <p:sp>
        <p:nvSpPr>
          <p:cNvPr id="5" name="Text 2"/>
          <p:cNvSpPr/>
          <p:nvPr/>
        </p:nvSpPr>
        <p:spPr>
          <a:xfrm>
            <a:off x="994410" y="4935498"/>
            <a:ext cx="109061" cy="340281"/>
          </a:xfrm>
          <a:prstGeom prst="rect">
            <a:avLst/>
          </a:prstGeom>
          <a:noFill/>
          <a:ln/>
        </p:spPr>
        <p:txBody>
          <a:bodyPr wrap="none" lIns="0" tIns="0" rIns="0" bIns="0" rtlCol="0" anchor="t"/>
          <a:lstStyle/>
          <a:p>
            <a:pPr marL="0" indent="0" algn="ctr">
              <a:lnSpc>
                <a:spcPts val="2650"/>
              </a:lnSpc>
              <a:buNone/>
            </a:pPr>
            <a:r>
              <a:rPr lang="en-US" sz="2650" kern="0" spc="-27" dirty="0">
                <a:solidFill>
                  <a:srgbClr val="E0D6DE"/>
                </a:solidFill>
                <a:latin typeface="Anton" pitchFamily="34" charset="0"/>
                <a:ea typeface="Anton" pitchFamily="34" charset="-122"/>
                <a:cs typeface="Anton" pitchFamily="34" charset="-120"/>
              </a:rPr>
              <a:t>1</a:t>
            </a:r>
            <a:endParaRPr lang="en-US" sz="2650" dirty="0"/>
          </a:p>
        </p:txBody>
      </p:sp>
      <p:sp>
        <p:nvSpPr>
          <p:cNvPr id="6" name="Text 3"/>
          <p:cNvSpPr/>
          <p:nvPr/>
        </p:nvSpPr>
        <p:spPr>
          <a:xfrm>
            <a:off x="1530906" y="4850487"/>
            <a:ext cx="2835235" cy="354330"/>
          </a:xfrm>
          <a:prstGeom prst="rect">
            <a:avLst/>
          </a:prstGeom>
          <a:noFill/>
          <a:ln/>
        </p:spPr>
        <p:txBody>
          <a:bodyPr wrap="none" lIns="0" tIns="0" rIns="0" bIns="0" rtlCol="0" anchor="t"/>
          <a:lstStyle/>
          <a:p>
            <a:pPr marL="0" indent="0">
              <a:lnSpc>
                <a:spcPts val="2750"/>
              </a:lnSpc>
              <a:buNone/>
            </a:pPr>
            <a:r>
              <a:rPr lang="en-US" sz="2200" kern="0" spc="-22" dirty="0">
                <a:solidFill>
                  <a:srgbClr val="E0D6DE"/>
                </a:solidFill>
                <a:latin typeface="Anton" pitchFamily="34" charset="0"/>
                <a:ea typeface="Anton" pitchFamily="34" charset="-122"/>
                <a:cs typeface="Anton" pitchFamily="34" charset="-120"/>
              </a:rPr>
              <a:t>Forensic Investigations</a:t>
            </a:r>
            <a:endParaRPr lang="en-US" sz="2200" dirty="0"/>
          </a:p>
        </p:txBody>
      </p:sp>
      <p:sp>
        <p:nvSpPr>
          <p:cNvPr id="7" name="Text 4"/>
          <p:cNvSpPr/>
          <p:nvPr/>
        </p:nvSpPr>
        <p:spPr>
          <a:xfrm>
            <a:off x="1530906" y="5340906"/>
            <a:ext cx="3459242" cy="1814513"/>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Fira Sans" pitchFamily="34" charset="0"/>
                <a:ea typeface="Fira Sans" pitchFamily="34" charset="-122"/>
                <a:cs typeface="Fira Sans" pitchFamily="34" charset="-120"/>
              </a:rPr>
              <a:t>Accurate twin identification is critical in criminal investigations, particularly when DNA evidence alone cannot distinguish between suspects.</a:t>
            </a:r>
            <a:endParaRPr lang="en-US" sz="1750" dirty="0"/>
          </a:p>
        </p:txBody>
      </p:sp>
      <p:sp>
        <p:nvSpPr>
          <p:cNvPr id="8" name="Shape 5"/>
          <p:cNvSpPr/>
          <p:nvPr/>
        </p:nvSpPr>
        <p:spPr>
          <a:xfrm>
            <a:off x="5216962" y="4850487"/>
            <a:ext cx="510302" cy="510302"/>
          </a:xfrm>
          <a:prstGeom prst="roundRect">
            <a:avLst>
              <a:gd name="adj" fmla="val 6667"/>
            </a:avLst>
          </a:prstGeom>
          <a:solidFill>
            <a:srgbClr val="3E3E3E"/>
          </a:solidFill>
          <a:ln/>
        </p:spPr>
      </p:sp>
      <p:sp>
        <p:nvSpPr>
          <p:cNvPr id="9" name="Text 6"/>
          <p:cNvSpPr/>
          <p:nvPr/>
        </p:nvSpPr>
        <p:spPr>
          <a:xfrm>
            <a:off x="5389721" y="4935498"/>
            <a:ext cx="164783" cy="340281"/>
          </a:xfrm>
          <a:prstGeom prst="rect">
            <a:avLst/>
          </a:prstGeom>
          <a:noFill/>
          <a:ln/>
        </p:spPr>
        <p:txBody>
          <a:bodyPr wrap="none" lIns="0" tIns="0" rIns="0" bIns="0" rtlCol="0" anchor="t"/>
          <a:lstStyle/>
          <a:p>
            <a:pPr marL="0" indent="0" algn="ctr">
              <a:lnSpc>
                <a:spcPts val="2650"/>
              </a:lnSpc>
              <a:buNone/>
            </a:pPr>
            <a:r>
              <a:rPr lang="en-US" sz="2650" kern="0" spc="-27" dirty="0">
                <a:solidFill>
                  <a:srgbClr val="E0D6DE"/>
                </a:solidFill>
                <a:latin typeface="Anton" pitchFamily="34" charset="0"/>
                <a:ea typeface="Anton" pitchFamily="34" charset="-122"/>
                <a:cs typeface="Anton" pitchFamily="34" charset="-120"/>
              </a:rPr>
              <a:t>2</a:t>
            </a:r>
            <a:endParaRPr lang="en-US" sz="2650" dirty="0"/>
          </a:p>
        </p:txBody>
      </p:sp>
      <p:sp>
        <p:nvSpPr>
          <p:cNvPr id="10" name="Text 7"/>
          <p:cNvSpPr/>
          <p:nvPr/>
        </p:nvSpPr>
        <p:spPr>
          <a:xfrm>
            <a:off x="5954078" y="4850487"/>
            <a:ext cx="2835235" cy="354330"/>
          </a:xfrm>
          <a:prstGeom prst="rect">
            <a:avLst/>
          </a:prstGeom>
          <a:noFill/>
          <a:ln/>
        </p:spPr>
        <p:txBody>
          <a:bodyPr wrap="none" lIns="0" tIns="0" rIns="0" bIns="0" rtlCol="0" anchor="t"/>
          <a:lstStyle/>
          <a:p>
            <a:pPr marL="0" indent="0">
              <a:lnSpc>
                <a:spcPts val="2750"/>
              </a:lnSpc>
              <a:buNone/>
            </a:pPr>
            <a:r>
              <a:rPr lang="en-US" sz="2200" kern="0" spc="-22" dirty="0">
                <a:solidFill>
                  <a:srgbClr val="E0D6DE"/>
                </a:solidFill>
                <a:latin typeface="Anton" pitchFamily="34" charset="0"/>
                <a:ea typeface="Anton" pitchFamily="34" charset="-122"/>
                <a:cs typeface="Anton" pitchFamily="34" charset="-120"/>
              </a:rPr>
              <a:t>Organ Transplants</a:t>
            </a:r>
            <a:endParaRPr lang="en-US" sz="2200" dirty="0"/>
          </a:p>
        </p:txBody>
      </p:sp>
      <p:sp>
        <p:nvSpPr>
          <p:cNvPr id="11" name="Text 8"/>
          <p:cNvSpPr/>
          <p:nvPr/>
        </p:nvSpPr>
        <p:spPr>
          <a:xfrm>
            <a:off x="5954078" y="5340906"/>
            <a:ext cx="3459242" cy="1814513"/>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Fira Sans" pitchFamily="34" charset="0"/>
                <a:ea typeface="Fira Sans" pitchFamily="34" charset="-122"/>
                <a:cs typeface="Fira Sans" pitchFamily="34" charset="-120"/>
              </a:rPr>
              <a:t>Misidentifications can have serious consequences in organ transplant procedures, where compatibility between donor and recipient is paramount.</a:t>
            </a:r>
            <a:endParaRPr lang="en-US" sz="1750" dirty="0"/>
          </a:p>
        </p:txBody>
      </p:sp>
      <p:sp>
        <p:nvSpPr>
          <p:cNvPr id="12" name="Shape 9"/>
          <p:cNvSpPr/>
          <p:nvPr/>
        </p:nvSpPr>
        <p:spPr>
          <a:xfrm>
            <a:off x="9640133" y="4850487"/>
            <a:ext cx="510302" cy="510302"/>
          </a:xfrm>
          <a:prstGeom prst="roundRect">
            <a:avLst>
              <a:gd name="adj" fmla="val 6667"/>
            </a:avLst>
          </a:prstGeom>
          <a:solidFill>
            <a:srgbClr val="3E3E3E"/>
          </a:solidFill>
          <a:ln/>
        </p:spPr>
      </p:sp>
      <p:sp>
        <p:nvSpPr>
          <p:cNvPr id="13" name="Text 10"/>
          <p:cNvSpPr/>
          <p:nvPr/>
        </p:nvSpPr>
        <p:spPr>
          <a:xfrm>
            <a:off x="9812893" y="4935498"/>
            <a:ext cx="164783" cy="340281"/>
          </a:xfrm>
          <a:prstGeom prst="rect">
            <a:avLst/>
          </a:prstGeom>
          <a:noFill/>
          <a:ln/>
        </p:spPr>
        <p:txBody>
          <a:bodyPr wrap="none" lIns="0" tIns="0" rIns="0" bIns="0" rtlCol="0" anchor="t"/>
          <a:lstStyle/>
          <a:p>
            <a:pPr marL="0" indent="0" algn="ctr">
              <a:lnSpc>
                <a:spcPts val="2650"/>
              </a:lnSpc>
              <a:buNone/>
            </a:pPr>
            <a:r>
              <a:rPr lang="en-US" sz="2650" kern="0" spc="-27" dirty="0">
                <a:solidFill>
                  <a:srgbClr val="E0D6DE"/>
                </a:solidFill>
                <a:latin typeface="Anton" pitchFamily="34" charset="0"/>
                <a:ea typeface="Anton" pitchFamily="34" charset="-122"/>
                <a:cs typeface="Anton" pitchFamily="34" charset="-120"/>
              </a:rPr>
              <a:t>3</a:t>
            </a:r>
            <a:endParaRPr lang="en-US" sz="2650" dirty="0"/>
          </a:p>
        </p:txBody>
      </p:sp>
      <p:sp>
        <p:nvSpPr>
          <p:cNvPr id="14" name="Text 11"/>
          <p:cNvSpPr/>
          <p:nvPr/>
        </p:nvSpPr>
        <p:spPr>
          <a:xfrm>
            <a:off x="10377249" y="4850487"/>
            <a:ext cx="2835235" cy="354330"/>
          </a:xfrm>
          <a:prstGeom prst="rect">
            <a:avLst/>
          </a:prstGeom>
          <a:noFill/>
          <a:ln/>
        </p:spPr>
        <p:txBody>
          <a:bodyPr wrap="none" lIns="0" tIns="0" rIns="0" bIns="0" rtlCol="0" anchor="t"/>
          <a:lstStyle/>
          <a:p>
            <a:pPr marL="0" indent="0">
              <a:lnSpc>
                <a:spcPts val="2750"/>
              </a:lnSpc>
              <a:buNone/>
            </a:pPr>
            <a:r>
              <a:rPr lang="en-US" sz="2200" kern="0" spc="-22" dirty="0">
                <a:solidFill>
                  <a:srgbClr val="E0D6DE"/>
                </a:solidFill>
                <a:latin typeface="Anton" pitchFamily="34" charset="0"/>
                <a:ea typeface="Anton" pitchFamily="34" charset="-122"/>
                <a:cs typeface="Anton" pitchFamily="34" charset="-120"/>
              </a:rPr>
              <a:t>Genetic Research</a:t>
            </a:r>
            <a:endParaRPr lang="en-US" sz="2200" dirty="0"/>
          </a:p>
        </p:txBody>
      </p:sp>
      <p:sp>
        <p:nvSpPr>
          <p:cNvPr id="15" name="Text 12"/>
          <p:cNvSpPr/>
          <p:nvPr/>
        </p:nvSpPr>
        <p:spPr>
          <a:xfrm>
            <a:off x="10377249" y="5340906"/>
            <a:ext cx="3459242" cy="2177415"/>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Fira Sans" pitchFamily="34" charset="0"/>
                <a:ea typeface="Fira Sans" pitchFamily="34" charset="-122"/>
                <a:cs typeface="Fira Sans" pitchFamily="34" charset="-120"/>
              </a:rPr>
              <a:t>Twin studies are invaluable for understanding genetic and environmental influences on human traits. Accurate identification is essential for drawing reliable conclusions.</a:t>
            </a:r>
            <a:endParaRPr lang="en-US" sz="1750" dirty="0"/>
          </a:p>
        </p:txBody>
      </p:sp>
      <p:sp>
        <p:nvSpPr>
          <p:cNvPr id="16" name="Rectangle 15">
            <a:extLst>
              <a:ext uri="{FF2B5EF4-FFF2-40B4-BE49-F238E27FC236}">
                <a16:creationId xmlns:a16="http://schemas.microsoft.com/office/drawing/2014/main" id="{395BD70A-7F8B-4CFA-B9D3-5FC9A1F9D601}"/>
              </a:ext>
            </a:extLst>
          </p:cNvPr>
          <p:cNvSpPr/>
          <p:nvPr/>
        </p:nvSpPr>
        <p:spPr>
          <a:xfrm>
            <a:off x="12700000" y="7721599"/>
            <a:ext cx="1799771" cy="420915"/>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p:cNvPicPr>
            <a:picLocks noChangeAspect="1"/>
          </p:cNvPicPr>
          <p:nvPr/>
        </p:nvPicPr>
        <p:blipFill rotWithShape="1">
          <a:blip r:embed="rId3"/>
          <a:srcRect l="27407" r="4445"/>
          <a:stretch/>
        </p:blipFill>
        <p:spPr>
          <a:xfrm>
            <a:off x="9202057" y="0"/>
            <a:ext cx="5428343" cy="8249966"/>
          </a:xfrm>
          <a:prstGeom prst="rect">
            <a:avLst/>
          </a:prstGeom>
        </p:spPr>
      </p:pic>
      <p:sp>
        <p:nvSpPr>
          <p:cNvPr id="3" name="Text 0"/>
          <p:cNvSpPr/>
          <p:nvPr/>
        </p:nvSpPr>
        <p:spPr>
          <a:xfrm>
            <a:off x="793790" y="899755"/>
            <a:ext cx="5670590" cy="708779"/>
          </a:xfrm>
          <a:prstGeom prst="rect">
            <a:avLst/>
          </a:prstGeom>
          <a:noFill/>
          <a:ln/>
        </p:spPr>
        <p:txBody>
          <a:bodyPr wrap="none" lIns="0" tIns="0" rIns="0" bIns="0" rtlCol="0" anchor="t"/>
          <a:lstStyle/>
          <a:p>
            <a:pPr marL="0" indent="0">
              <a:lnSpc>
                <a:spcPts val="5550"/>
              </a:lnSpc>
              <a:buNone/>
            </a:pPr>
            <a:r>
              <a:rPr lang="en-US" sz="4450" kern="0" spc="-45" dirty="0">
                <a:solidFill>
                  <a:srgbClr val="FA95AF"/>
                </a:solidFill>
                <a:latin typeface="Anton" pitchFamily="34" charset="0"/>
                <a:ea typeface="Anton" pitchFamily="34" charset="-122"/>
                <a:cs typeface="Anton" pitchFamily="34" charset="-120"/>
              </a:rPr>
              <a:t>Limitations of Current Systems</a:t>
            </a:r>
            <a:endParaRPr lang="en-US" sz="4450" dirty="0"/>
          </a:p>
        </p:txBody>
      </p:sp>
      <p:sp>
        <p:nvSpPr>
          <p:cNvPr id="4" name="Shape 1"/>
          <p:cNvSpPr/>
          <p:nvPr/>
        </p:nvSpPr>
        <p:spPr>
          <a:xfrm>
            <a:off x="793790" y="1948696"/>
            <a:ext cx="3664863" cy="3121462"/>
          </a:xfrm>
          <a:prstGeom prst="roundRect">
            <a:avLst>
              <a:gd name="adj" fmla="val 1090"/>
            </a:avLst>
          </a:prstGeom>
          <a:solidFill>
            <a:srgbClr val="3E3E3E"/>
          </a:solidFill>
          <a:ln/>
        </p:spPr>
      </p:sp>
      <p:sp>
        <p:nvSpPr>
          <p:cNvPr id="5" name="Text 2"/>
          <p:cNvSpPr/>
          <p:nvPr/>
        </p:nvSpPr>
        <p:spPr>
          <a:xfrm>
            <a:off x="1020604" y="2175510"/>
            <a:ext cx="2835235" cy="354330"/>
          </a:xfrm>
          <a:prstGeom prst="rect">
            <a:avLst/>
          </a:prstGeom>
          <a:noFill/>
          <a:ln/>
        </p:spPr>
        <p:txBody>
          <a:bodyPr wrap="none" lIns="0" tIns="0" rIns="0" bIns="0" rtlCol="0" anchor="t"/>
          <a:lstStyle/>
          <a:p>
            <a:pPr marL="0" indent="0">
              <a:lnSpc>
                <a:spcPts val="2750"/>
              </a:lnSpc>
              <a:buNone/>
            </a:pPr>
            <a:r>
              <a:rPr lang="en-US" sz="2200" kern="0" spc="-22" dirty="0">
                <a:solidFill>
                  <a:srgbClr val="E0D6DE"/>
                </a:solidFill>
                <a:latin typeface="Anton" pitchFamily="34" charset="0"/>
                <a:ea typeface="Anton" pitchFamily="34" charset="-122"/>
                <a:cs typeface="Anton" pitchFamily="34" charset="-120"/>
              </a:rPr>
              <a:t>Subjective Observations</a:t>
            </a:r>
            <a:endParaRPr lang="en-US" sz="2200" dirty="0"/>
          </a:p>
        </p:txBody>
      </p:sp>
      <p:sp>
        <p:nvSpPr>
          <p:cNvPr id="6" name="Text 3"/>
          <p:cNvSpPr/>
          <p:nvPr/>
        </p:nvSpPr>
        <p:spPr>
          <a:xfrm>
            <a:off x="1020604" y="2665928"/>
            <a:ext cx="3211235" cy="1814513"/>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Fira Sans" pitchFamily="34" charset="0"/>
                <a:ea typeface="Fira Sans" pitchFamily="34" charset="-122"/>
                <a:cs typeface="Fira Sans" pitchFamily="34" charset="-120"/>
              </a:rPr>
              <a:t>Current methods often rely on subjective observations of physical traits like facial features, hair color, and body build.</a:t>
            </a:r>
            <a:endParaRPr lang="en-US" sz="1750" dirty="0"/>
          </a:p>
        </p:txBody>
      </p:sp>
      <p:sp>
        <p:nvSpPr>
          <p:cNvPr id="7" name="Shape 4"/>
          <p:cNvSpPr/>
          <p:nvPr/>
        </p:nvSpPr>
        <p:spPr>
          <a:xfrm>
            <a:off x="4685467" y="1948696"/>
            <a:ext cx="3664863" cy="3121462"/>
          </a:xfrm>
          <a:prstGeom prst="roundRect">
            <a:avLst>
              <a:gd name="adj" fmla="val 1090"/>
            </a:avLst>
          </a:prstGeom>
          <a:solidFill>
            <a:srgbClr val="3E3E3E"/>
          </a:solidFill>
          <a:ln/>
        </p:spPr>
      </p:sp>
      <p:sp>
        <p:nvSpPr>
          <p:cNvPr id="8" name="Text 5"/>
          <p:cNvSpPr/>
          <p:nvPr/>
        </p:nvSpPr>
        <p:spPr>
          <a:xfrm>
            <a:off x="4912281" y="2175510"/>
            <a:ext cx="2835235" cy="354330"/>
          </a:xfrm>
          <a:prstGeom prst="rect">
            <a:avLst/>
          </a:prstGeom>
          <a:noFill/>
          <a:ln/>
        </p:spPr>
        <p:txBody>
          <a:bodyPr wrap="none" lIns="0" tIns="0" rIns="0" bIns="0" rtlCol="0" anchor="t"/>
          <a:lstStyle/>
          <a:p>
            <a:pPr marL="0" indent="0">
              <a:lnSpc>
                <a:spcPts val="2750"/>
              </a:lnSpc>
              <a:buNone/>
            </a:pPr>
            <a:r>
              <a:rPr lang="en-US" sz="2200" kern="0" spc="-22" dirty="0">
                <a:solidFill>
                  <a:srgbClr val="E0D6DE"/>
                </a:solidFill>
                <a:latin typeface="Anton" pitchFamily="34" charset="0"/>
                <a:ea typeface="Anton" pitchFamily="34" charset="-122"/>
                <a:cs typeface="Anton" pitchFamily="34" charset="-120"/>
              </a:rPr>
              <a:t>Biometric Limitations</a:t>
            </a:r>
            <a:endParaRPr lang="en-US" sz="2200" dirty="0"/>
          </a:p>
        </p:txBody>
      </p:sp>
      <p:sp>
        <p:nvSpPr>
          <p:cNvPr id="9" name="Text 6"/>
          <p:cNvSpPr/>
          <p:nvPr/>
        </p:nvSpPr>
        <p:spPr>
          <a:xfrm>
            <a:off x="4912281" y="2665928"/>
            <a:ext cx="3211235" cy="2177415"/>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Fira Sans" pitchFamily="34" charset="0"/>
                <a:ea typeface="Fira Sans" pitchFamily="34" charset="-122"/>
                <a:cs typeface="Fira Sans" pitchFamily="34" charset="-120"/>
              </a:rPr>
              <a:t>Biometric methods like fingerprinting and facial recognition can be prone to errors and are not always reliable in distinguishing identical twins.</a:t>
            </a:r>
            <a:endParaRPr lang="en-US" sz="1750" dirty="0"/>
          </a:p>
        </p:txBody>
      </p:sp>
      <p:sp>
        <p:nvSpPr>
          <p:cNvPr id="10" name="Shape 7"/>
          <p:cNvSpPr/>
          <p:nvPr/>
        </p:nvSpPr>
        <p:spPr>
          <a:xfrm>
            <a:off x="793790" y="5296972"/>
            <a:ext cx="7556421" cy="2032754"/>
          </a:xfrm>
          <a:prstGeom prst="roundRect">
            <a:avLst>
              <a:gd name="adj" fmla="val 1674"/>
            </a:avLst>
          </a:prstGeom>
          <a:solidFill>
            <a:srgbClr val="3E3E3E"/>
          </a:solidFill>
          <a:ln/>
        </p:spPr>
      </p:sp>
      <p:sp>
        <p:nvSpPr>
          <p:cNvPr id="11" name="Text 8"/>
          <p:cNvSpPr/>
          <p:nvPr/>
        </p:nvSpPr>
        <p:spPr>
          <a:xfrm>
            <a:off x="1020604" y="5523786"/>
            <a:ext cx="2835235" cy="354330"/>
          </a:xfrm>
          <a:prstGeom prst="rect">
            <a:avLst/>
          </a:prstGeom>
          <a:noFill/>
          <a:ln/>
        </p:spPr>
        <p:txBody>
          <a:bodyPr wrap="none" lIns="0" tIns="0" rIns="0" bIns="0" rtlCol="0" anchor="t"/>
          <a:lstStyle/>
          <a:p>
            <a:pPr marL="0" indent="0">
              <a:lnSpc>
                <a:spcPts val="2750"/>
              </a:lnSpc>
              <a:buNone/>
            </a:pPr>
            <a:r>
              <a:rPr lang="en-US" sz="2200" kern="0" spc="-22" dirty="0">
                <a:solidFill>
                  <a:srgbClr val="E0D6DE"/>
                </a:solidFill>
                <a:latin typeface="Anton" pitchFamily="34" charset="0"/>
                <a:ea typeface="Anton" pitchFamily="34" charset="-122"/>
                <a:cs typeface="Anton" pitchFamily="34" charset="-120"/>
              </a:rPr>
              <a:t>Misidentification Risks</a:t>
            </a:r>
            <a:endParaRPr lang="en-US" sz="2200" dirty="0"/>
          </a:p>
        </p:txBody>
      </p:sp>
      <p:sp>
        <p:nvSpPr>
          <p:cNvPr id="12" name="Text 9"/>
          <p:cNvSpPr/>
          <p:nvPr/>
        </p:nvSpPr>
        <p:spPr>
          <a:xfrm>
            <a:off x="1020604" y="6014204"/>
            <a:ext cx="7102793"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Fira Sans" pitchFamily="34" charset="0"/>
                <a:ea typeface="Fira Sans" pitchFamily="34" charset="-122"/>
                <a:cs typeface="Fira Sans" pitchFamily="34" charset="-120"/>
              </a:rPr>
              <a:t>Misidentifications can have significant consequences in forensic investigations, healthcare, and research, leading to incorrect conclusions and legal repercussions.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1640" y="750927"/>
            <a:ext cx="5297805" cy="662226"/>
          </a:xfrm>
          <a:prstGeom prst="rect">
            <a:avLst/>
          </a:prstGeom>
          <a:noFill/>
          <a:ln/>
        </p:spPr>
        <p:txBody>
          <a:bodyPr wrap="none" lIns="0" tIns="0" rIns="0" bIns="0" rtlCol="0" anchor="t"/>
          <a:lstStyle/>
          <a:p>
            <a:pPr marL="0" indent="0">
              <a:lnSpc>
                <a:spcPts val="5200"/>
              </a:lnSpc>
              <a:buNone/>
            </a:pPr>
            <a:r>
              <a:rPr lang="en-US" sz="4150" kern="0" spc="-42" dirty="0">
                <a:solidFill>
                  <a:srgbClr val="FA95AF"/>
                </a:solidFill>
                <a:latin typeface="Anton" pitchFamily="34" charset="0"/>
                <a:ea typeface="Anton" pitchFamily="34" charset="-122"/>
                <a:cs typeface="Anton" pitchFamily="34" charset="-120"/>
              </a:rPr>
              <a:t>ML-based Twin Prediction System</a:t>
            </a:r>
            <a:endParaRPr lang="en-US" sz="4150" dirty="0"/>
          </a:p>
        </p:txBody>
      </p:sp>
      <p:pic>
        <p:nvPicPr>
          <p:cNvPr id="4" name="Image 1" descr="preencoded.png"/>
          <p:cNvPicPr>
            <a:picLocks noChangeAspect="1"/>
          </p:cNvPicPr>
          <p:nvPr/>
        </p:nvPicPr>
        <p:blipFill>
          <a:blip r:embed="rId4"/>
          <a:stretch>
            <a:fillRect/>
          </a:stretch>
        </p:blipFill>
        <p:spPr>
          <a:xfrm>
            <a:off x="741640" y="1730931"/>
            <a:ext cx="529709" cy="529709"/>
          </a:xfrm>
          <a:prstGeom prst="rect">
            <a:avLst/>
          </a:prstGeom>
        </p:spPr>
      </p:pic>
      <p:sp>
        <p:nvSpPr>
          <p:cNvPr id="5" name="Text 1"/>
          <p:cNvSpPr/>
          <p:nvPr/>
        </p:nvSpPr>
        <p:spPr>
          <a:xfrm>
            <a:off x="741640" y="2472452"/>
            <a:ext cx="2648903" cy="331113"/>
          </a:xfrm>
          <a:prstGeom prst="rect">
            <a:avLst/>
          </a:prstGeom>
          <a:noFill/>
          <a:ln/>
        </p:spPr>
        <p:txBody>
          <a:bodyPr wrap="none" lIns="0" tIns="0" rIns="0" bIns="0" rtlCol="0" anchor="t"/>
          <a:lstStyle/>
          <a:p>
            <a:pPr marL="0" indent="0" algn="l">
              <a:lnSpc>
                <a:spcPts val="2600"/>
              </a:lnSpc>
              <a:buNone/>
            </a:pPr>
            <a:r>
              <a:rPr lang="en-US" sz="2050" kern="0" spc="-21" dirty="0">
                <a:solidFill>
                  <a:srgbClr val="E0D6DE"/>
                </a:solidFill>
                <a:latin typeface="Anton" pitchFamily="34" charset="0"/>
                <a:ea typeface="Anton" pitchFamily="34" charset="-122"/>
                <a:cs typeface="Anton" pitchFamily="34" charset="-120"/>
              </a:rPr>
              <a:t>Retina Scans</a:t>
            </a:r>
            <a:endParaRPr lang="en-US" sz="2050" dirty="0"/>
          </a:p>
        </p:txBody>
      </p:sp>
      <p:sp>
        <p:nvSpPr>
          <p:cNvPr id="6" name="Text 2"/>
          <p:cNvSpPr/>
          <p:nvPr/>
        </p:nvSpPr>
        <p:spPr>
          <a:xfrm>
            <a:off x="741640" y="2930604"/>
            <a:ext cx="3671411" cy="1356360"/>
          </a:xfrm>
          <a:prstGeom prst="rect">
            <a:avLst/>
          </a:prstGeom>
          <a:noFill/>
          <a:ln/>
        </p:spPr>
        <p:txBody>
          <a:bodyPr wrap="square" lIns="0" tIns="0" rIns="0" bIns="0" rtlCol="0" anchor="t"/>
          <a:lstStyle/>
          <a:p>
            <a:pPr marL="0" indent="0" algn="l">
              <a:lnSpc>
                <a:spcPts val="2650"/>
              </a:lnSpc>
              <a:buNone/>
            </a:pPr>
            <a:r>
              <a:rPr lang="en-US" sz="1650" kern="0" spc="-33" dirty="0">
                <a:solidFill>
                  <a:srgbClr val="E0D6DE"/>
                </a:solidFill>
                <a:latin typeface="Fira Sans" pitchFamily="34" charset="0"/>
                <a:ea typeface="Fira Sans" pitchFamily="34" charset="-122"/>
                <a:cs typeface="Fira Sans" pitchFamily="34" charset="-120"/>
              </a:rPr>
              <a:t>The system analyzes high-resolution retina scans for unique patterns and variations that may distinguish between twins.</a:t>
            </a:r>
            <a:endParaRPr lang="en-US" sz="1650" dirty="0"/>
          </a:p>
        </p:txBody>
      </p:sp>
      <p:pic>
        <p:nvPicPr>
          <p:cNvPr id="7" name="Image 2" descr="preencoded.png"/>
          <p:cNvPicPr>
            <a:picLocks noChangeAspect="1"/>
          </p:cNvPicPr>
          <p:nvPr/>
        </p:nvPicPr>
        <p:blipFill>
          <a:blip r:embed="rId5"/>
          <a:stretch>
            <a:fillRect/>
          </a:stretch>
        </p:blipFill>
        <p:spPr>
          <a:xfrm>
            <a:off x="4730829" y="1730931"/>
            <a:ext cx="529709" cy="529709"/>
          </a:xfrm>
          <a:prstGeom prst="rect">
            <a:avLst/>
          </a:prstGeom>
        </p:spPr>
      </p:pic>
      <p:sp>
        <p:nvSpPr>
          <p:cNvPr id="8" name="Text 3"/>
          <p:cNvSpPr/>
          <p:nvPr/>
        </p:nvSpPr>
        <p:spPr>
          <a:xfrm>
            <a:off x="4730829" y="2472452"/>
            <a:ext cx="2648903" cy="331113"/>
          </a:xfrm>
          <a:prstGeom prst="rect">
            <a:avLst/>
          </a:prstGeom>
          <a:noFill/>
          <a:ln/>
        </p:spPr>
        <p:txBody>
          <a:bodyPr wrap="none" lIns="0" tIns="0" rIns="0" bIns="0" rtlCol="0" anchor="t"/>
          <a:lstStyle/>
          <a:p>
            <a:pPr marL="0" indent="0" algn="l">
              <a:lnSpc>
                <a:spcPts val="2600"/>
              </a:lnSpc>
              <a:buNone/>
            </a:pPr>
            <a:r>
              <a:rPr lang="en-US" sz="2050" kern="0" spc="-21" dirty="0">
                <a:solidFill>
                  <a:srgbClr val="E0D6DE"/>
                </a:solidFill>
                <a:latin typeface="Anton" pitchFamily="34" charset="0"/>
                <a:ea typeface="Anton" pitchFamily="34" charset="-122"/>
                <a:cs typeface="Anton" pitchFamily="34" charset="-120"/>
              </a:rPr>
              <a:t>Facial Recognition</a:t>
            </a:r>
            <a:endParaRPr lang="en-US" sz="2050" dirty="0"/>
          </a:p>
        </p:txBody>
      </p:sp>
      <p:sp>
        <p:nvSpPr>
          <p:cNvPr id="9" name="Text 4"/>
          <p:cNvSpPr/>
          <p:nvPr/>
        </p:nvSpPr>
        <p:spPr>
          <a:xfrm>
            <a:off x="4730829" y="2930604"/>
            <a:ext cx="3671530" cy="1356360"/>
          </a:xfrm>
          <a:prstGeom prst="rect">
            <a:avLst/>
          </a:prstGeom>
          <a:noFill/>
          <a:ln/>
        </p:spPr>
        <p:txBody>
          <a:bodyPr wrap="square" lIns="0" tIns="0" rIns="0" bIns="0" rtlCol="0" anchor="t"/>
          <a:lstStyle/>
          <a:p>
            <a:pPr marL="0" indent="0" algn="l">
              <a:lnSpc>
                <a:spcPts val="2650"/>
              </a:lnSpc>
              <a:buNone/>
            </a:pPr>
            <a:r>
              <a:rPr lang="en-US" sz="1650" kern="0" spc="-33" dirty="0">
                <a:solidFill>
                  <a:srgbClr val="E0D6DE"/>
                </a:solidFill>
                <a:latin typeface="Fira Sans" pitchFamily="34" charset="0"/>
                <a:ea typeface="Fira Sans" pitchFamily="34" charset="-122"/>
                <a:cs typeface="Fira Sans" pitchFamily="34" charset="-120"/>
              </a:rPr>
              <a:t>Advanced facial recognition algorithms are employed to identify subtle differences in facial features, such as bone structure and skin texture.</a:t>
            </a:r>
            <a:endParaRPr lang="en-US" sz="1650" dirty="0"/>
          </a:p>
        </p:txBody>
      </p:sp>
      <p:pic>
        <p:nvPicPr>
          <p:cNvPr id="10" name="Image 3" descr="preencoded.png"/>
          <p:cNvPicPr>
            <a:picLocks noChangeAspect="1"/>
          </p:cNvPicPr>
          <p:nvPr/>
        </p:nvPicPr>
        <p:blipFill>
          <a:blip r:embed="rId6"/>
          <a:stretch>
            <a:fillRect/>
          </a:stretch>
        </p:blipFill>
        <p:spPr>
          <a:xfrm>
            <a:off x="741640" y="4922639"/>
            <a:ext cx="529709" cy="529709"/>
          </a:xfrm>
          <a:prstGeom prst="rect">
            <a:avLst/>
          </a:prstGeom>
        </p:spPr>
      </p:pic>
      <p:sp>
        <p:nvSpPr>
          <p:cNvPr id="11" name="Text 5"/>
          <p:cNvSpPr/>
          <p:nvPr/>
        </p:nvSpPr>
        <p:spPr>
          <a:xfrm>
            <a:off x="741640" y="5664160"/>
            <a:ext cx="2648903" cy="331113"/>
          </a:xfrm>
          <a:prstGeom prst="rect">
            <a:avLst/>
          </a:prstGeom>
          <a:noFill/>
          <a:ln/>
        </p:spPr>
        <p:txBody>
          <a:bodyPr wrap="none" lIns="0" tIns="0" rIns="0" bIns="0" rtlCol="0" anchor="t"/>
          <a:lstStyle/>
          <a:p>
            <a:pPr marL="0" indent="0" algn="l">
              <a:lnSpc>
                <a:spcPts val="2600"/>
              </a:lnSpc>
              <a:buNone/>
            </a:pPr>
            <a:r>
              <a:rPr lang="en-US" sz="2050" kern="0" spc="-21" dirty="0">
                <a:solidFill>
                  <a:srgbClr val="E0D6DE"/>
                </a:solidFill>
                <a:latin typeface="Anton" pitchFamily="34" charset="0"/>
                <a:ea typeface="Anton" pitchFamily="34" charset="-122"/>
                <a:cs typeface="Anton" pitchFamily="34" charset="-120"/>
              </a:rPr>
              <a:t>Brainwave Analysis</a:t>
            </a:r>
            <a:endParaRPr lang="en-US" sz="2050" dirty="0"/>
          </a:p>
        </p:txBody>
      </p:sp>
      <p:sp>
        <p:nvSpPr>
          <p:cNvPr id="12" name="Text 6"/>
          <p:cNvSpPr/>
          <p:nvPr/>
        </p:nvSpPr>
        <p:spPr>
          <a:xfrm>
            <a:off x="741640" y="6122313"/>
            <a:ext cx="3671411" cy="1356360"/>
          </a:xfrm>
          <a:prstGeom prst="rect">
            <a:avLst/>
          </a:prstGeom>
          <a:noFill/>
          <a:ln/>
        </p:spPr>
        <p:txBody>
          <a:bodyPr wrap="square" lIns="0" tIns="0" rIns="0" bIns="0" rtlCol="0" anchor="t"/>
          <a:lstStyle/>
          <a:p>
            <a:pPr marL="0" indent="0" algn="l">
              <a:lnSpc>
                <a:spcPts val="2650"/>
              </a:lnSpc>
              <a:buNone/>
            </a:pPr>
            <a:r>
              <a:rPr lang="en-US" sz="1650" kern="0" spc="-33" dirty="0">
                <a:solidFill>
                  <a:srgbClr val="E0D6DE"/>
                </a:solidFill>
                <a:latin typeface="Fira Sans" pitchFamily="34" charset="0"/>
                <a:ea typeface="Fira Sans" pitchFamily="34" charset="-122"/>
                <a:cs typeface="Fira Sans" pitchFamily="34" charset="-120"/>
              </a:rPr>
              <a:t>The system incorporates brainwave analysis, which can detect subtle variations in neural activity that may be unique to each twin.</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8426" y="917377"/>
            <a:ext cx="5275064" cy="659368"/>
          </a:xfrm>
          <a:prstGeom prst="rect">
            <a:avLst/>
          </a:prstGeom>
          <a:noFill/>
          <a:ln/>
        </p:spPr>
        <p:txBody>
          <a:bodyPr wrap="none" lIns="0" tIns="0" rIns="0" bIns="0" rtlCol="0" anchor="t"/>
          <a:lstStyle/>
          <a:p>
            <a:pPr marL="0" indent="0">
              <a:lnSpc>
                <a:spcPts val="5150"/>
              </a:lnSpc>
              <a:buNone/>
            </a:pPr>
            <a:r>
              <a:rPr lang="en-US" sz="4150" kern="0" spc="-42" dirty="0">
                <a:solidFill>
                  <a:srgbClr val="FA95AF"/>
                </a:solidFill>
                <a:latin typeface="Anton" pitchFamily="34" charset="0"/>
                <a:ea typeface="Anton" pitchFamily="34" charset="-122"/>
                <a:cs typeface="Anton" pitchFamily="34" charset="-120"/>
              </a:rPr>
              <a:t>Feasibility Study</a:t>
            </a:r>
            <a:endParaRPr lang="en-US" sz="4150" dirty="0"/>
          </a:p>
        </p:txBody>
      </p:sp>
      <p:sp>
        <p:nvSpPr>
          <p:cNvPr id="4" name="Shape 1"/>
          <p:cNvSpPr/>
          <p:nvPr/>
        </p:nvSpPr>
        <p:spPr>
          <a:xfrm>
            <a:off x="1043464" y="1893213"/>
            <a:ext cx="22860" cy="5419011"/>
          </a:xfrm>
          <a:prstGeom prst="roundRect">
            <a:avLst>
              <a:gd name="adj" fmla="val 138453"/>
            </a:avLst>
          </a:prstGeom>
          <a:solidFill>
            <a:srgbClr val="575757"/>
          </a:solidFill>
          <a:ln/>
        </p:spPr>
      </p:sp>
      <p:sp>
        <p:nvSpPr>
          <p:cNvPr id="5" name="Shape 2"/>
          <p:cNvSpPr/>
          <p:nvPr/>
        </p:nvSpPr>
        <p:spPr>
          <a:xfrm>
            <a:off x="1269385" y="2356366"/>
            <a:ext cx="738426" cy="22860"/>
          </a:xfrm>
          <a:prstGeom prst="roundRect">
            <a:avLst>
              <a:gd name="adj" fmla="val 138453"/>
            </a:avLst>
          </a:prstGeom>
          <a:solidFill>
            <a:srgbClr val="575757"/>
          </a:solidFill>
          <a:ln/>
        </p:spPr>
      </p:sp>
      <p:sp>
        <p:nvSpPr>
          <p:cNvPr id="6" name="Shape 3"/>
          <p:cNvSpPr/>
          <p:nvPr/>
        </p:nvSpPr>
        <p:spPr>
          <a:xfrm>
            <a:off x="817543" y="2130504"/>
            <a:ext cx="474702" cy="474702"/>
          </a:xfrm>
          <a:prstGeom prst="roundRect">
            <a:avLst>
              <a:gd name="adj" fmla="val 6667"/>
            </a:avLst>
          </a:prstGeom>
          <a:solidFill>
            <a:srgbClr val="3E3E3E"/>
          </a:solidFill>
          <a:ln/>
        </p:spPr>
      </p:sp>
      <p:sp>
        <p:nvSpPr>
          <p:cNvPr id="7" name="Text 4"/>
          <p:cNvSpPr/>
          <p:nvPr/>
        </p:nvSpPr>
        <p:spPr>
          <a:xfrm>
            <a:off x="1004114" y="2209562"/>
            <a:ext cx="101441" cy="316468"/>
          </a:xfrm>
          <a:prstGeom prst="rect">
            <a:avLst/>
          </a:prstGeom>
          <a:noFill/>
          <a:ln/>
        </p:spPr>
        <p:txBody>
          <a:bodyPr wrap="none" lIns="0" tIns="0" rIns="0" bIns="0" rtlCol="0" anchor="t"/>
          <a:lstStyle/>
          <a:p>
            <a:pPr marL="0" indent="0" algn="ctr">
              <a:lnSpc>
                <a:spcPts val="2450"/>
              </a:lnSpc>
              <a:buNone/>
            </a:pPr>
            <a:r>
              <a:rPr lang="en-US" sz="2450" kern="0" spc="-25" dirty="0">
                <a:solidFill>
                  <a:srgbClr val="E0D6DE"/>
                </a:solidFill>
                <a:latin typeface="Anton" pitchFamily="34" charset="0"/>
                <a:ea typeface="Anton" pitchFamily="34" charset="-122"/>
                <a:cs typeface="Anton" pitchFamily="34" charset="-120"/>
              </a:rPr>
              <a:t>1</a:t>
            </a:r>
            <a:endParaRPr lang="en-US" sz="2450" dirty="0"/>
          </a:p>
        </p:txBody>
      </p:sp>
      <p:sp>
        <p:nvSpPr>
          <p:cNvPr id="8" name="Text 5"/>
          <p:cNvSpPr/>
          <p:nvPr/>
        </p:nvSpPr>
        <p:spPr>
          <a:xfrm>
            <a:off x="2215396" y="2104192"/>
            <a:ext cx="2637473" cy="329565"/>
          </a:xfrm>
          <a:prstGeom prst="rect">
            <a:avLst/>
          </a:prstGeom>
          <a:noFill/>
          <a:ln/>
        </p:spPr>
        <p:txBody>
          <a:bodyPr wrap="none" lIns="0" tIns="0" rIns="0" bIns="0" rtlCol="0" anchor="t"/>
          <a:lstStyle/>
          <a:p>
            <a:pPr marL="0" indent="0" algn="l">
              <a:lnSpc>
                <a:spcPts val="2550"/>
              </a:lnSpc>
              <a:buNone/>
            </a:pPr>
            <a:r>
              <a:rPr lang="en-US" sz="2050" kern="0" spc="-21" dirty="0">
                <a:solidFill>
                  <a:srgbClr val="E0D6DE"/>
                </a:solidFill>
                <a:latin typeface="Anton" pitchFamily="34" charset="0"/>
                <a:ea typeface="Anton" pitchFamily="34" charset="-122"/>
                <a:cs typeface="Anton" pitchFamily="34" charset="-120"/>
              </a:rPr>
              <a:t>Economic Feasibility</a:t>
            </a:r>
            <a:endParaRPr lang="en-US" sz="2050" dirty="0"/>
          </a:p>
        </p:txBody>
      </p:sp>
      <p:sp>
        <p:nvSpPr>
          <p:cNvPr id="9" name="Text 6"/>
          <p:cNvSpPr/>
          <p:nvPr/>
        </p:nvSpPr>
        <p:spPr>
          <a:xfrm>
            <a:off x="2215396" y="2560320"/>
            <a:ext cx="6190178" cy="675084"/>
          </a:xfrm>
          <a:prstGeom prst="rect">
            <a:avLst/>
          </a:prstGeom>
          <a:noFill/>
          <a:ln/>
        </p:spPr>
        <p:txBody>
          <a:bodyPr wrap="square" lIns="0" tIns="0" rIns="0" bIns="0" rtlCol="0" anchor="t"/>
          <a:lstStyle/>
          <a:p>
            <a:pPr marL="0" indent="0" algn="l">
              <a:lnSpc>
                <a:spcPts val="2650"/>
              </a:lnSpc>
              <a:buNone/>
            </a:pPr>
            <a:r>
              <a:rPr lang="en-US" sz="1650" kern="0" spc="-33" dirty="0">
                <a:solidFill>
                  <a:srgbClr val="E0D6DE"/>
                </a:solidFill>
                <a:latin typeface="Fira Sans" pitchFamily="34" charset="0"/>
                <a:ea typeface="Fira Sans" pitchFamily="34" charset="-122"/>
                <a:cs typeface="Fira Sans" pitchFamily="34" charset="-120"/>
              </a:rPr>
              <a:t>The system utilizes open-source technologies and readily available hardware, making it cost-effective to develop and deploy.</a:t>
            </a:r>
            <a:endParaRPr lang="en-US" sz="1650" dirty="0"/>
          </a:p>
        </p:txBody>
      </p:sp>
      <p:sp>
        <p:nvSpPr>
          <p:cNvPr id="10" name="Shape 7"/>
          <p:cNvSpPr/>
          <p:nvPr/>
        </p:nvSpPr>
        <p:spPr>
          <a:xfrm>
            <a:off x="1269385" y="4120515"/>
            <a:ext cx="738426" cy="22860"/>
          </a:xfrm>
          <a:prstGeom prst="roundRect">
            <a:avLst>
              <a:gd name="adj" fmla="val 138453"/>
            </a:avLst>
          </a:prstGeom>
          <a:solidFill>
            <a:srgbClr val="575757"/>
          </a:solidFill>
          <a:ln/>
        </p:spPr>
      </p:sp>
      <p:sp>
        <p:nvSpPr>
          <p:cNvPr id="11" name="Shape 8"/>
          <p:cNvSpPr/>
          <p:nvPr/>
        </p:nvSpPr>
        <p:spPr>
          <a:xfrm>
            <a:off x="817543" y="3894653"/>
            <a:ext cx="474702" cy="474702"/>
          </a:xfrm>
          <a:prstGeom prst="roundRect">
            <a:avLst>
              <a:gd name="adj" fmla="val 6667"/>
            </a:avLst>
          </a:prstGeom>
          <a:solidFill>
            <a:srgbClr val="3E3E3E"/>
          </a:solidFill>
          <a:ln/>
        </p:spPr>
      </p:sp>
      <p:sp>
        <p:nvSpPr>
          <p:cNvPr id="12" name="Text 9"/>
          <p:cNvSpPr/>
          <p:nvPr/>
        </p:nvSpPr>
        <p:spPr>
          <a:xfrm>
            <a:off x="978277" y="3973711"/>
            <a:ext cx="153233" cy="316468"/>
          </a:xfrm>
          <a:prstGeom prst="rect">
            <a:avLst/>
          </a:prstGeom>
          <a:noFill/>
          <a:ln/>
        </p:spPr>
        <p:txBody>
          <a:bodyPr wrap="none" lIns="0" tIns="0" rIns="0" bIns="0" rtlCol="0" anchor="t"/>
          <a:lstStyle/>
          <a:p>
            <a:pPr marL="0" indent="0" algn="ctr">
              <a:lnSpc>
                <a:spcPts val="2450"/>
              </a:lnSpc>
              <a:buNone/>
            </a:pPr>
            <a:r>
              <a:rPr lang="en-US" sz="2450" kern="0" spc="-25" dirty="0">
                <a:solidFill>
                  <a:srgbClr val="E0D6DE"/>
                </a:solidFill>
                <a:latin typeface="Anton" pitchFamily="34" charset="0"/>
                <a:ea typeface="Anton" pitchFamily="34" charset="-122"/>
                <a:cs typeface="Anton" pitchFamily="34" charset="-120"/>
              </a:rPr>
              <a:t>2</a:t>
            </a:r>
            <a:endParaRPr lang="en-US" sz="2450" dirty="0"/>
          </a:p>
        </p:txBody>
      </p:sp>
      <p:sp>
        <p:nvSpPr>
          <p:cNvPr id="13" name="Text 10"/>
          <p:cNvSpPr/>
          <p:nvPr/>
        </p:nvSpPr>
        <p:spPr>
          <a:xfrm>
            <a:off x="2215396" y="3868341"/>
            <a:ext cx="2637473" cy="329565"/>
          </a:xfrm>
          <a:prstGeom prst="rect">
            <a:avLst/>
          </a:prstGeom>
          <a:noFill/>
          <a:ln/>
        </p:spPr>
        <p:txBody>
          <a:bodyPr wrap="none" lIns="0" tIns="0" rIns="0" bIns="0" rtlCol="0" anchor="t"/>
          <a:lstStyle/>
          <a:p>
            <a:pPr marL="0" indent="0" algn="l">
              <a:lnSpc>
                <a:spcPts val="2550"/>
              </a:lnSpc>
              <a:buNone/>
            </a:pPr>
            <a:r>
              <a:rPr lang="en-US" sz="2050" kern="0" spc="-21" dirty="0">
                <a:solidFill>
                  <a:srgbClr val="E0D6DE"/>
                </a:solidFill>
                <a:latin typeface="Anton" pitchFamily="34" charset="0"/>
                <a:ea typeface="Anton" pitchFamily="34" charset="-122"/>
                <a:cs typeface="Anton" pitchFamily="34" charset="-120"/>
              </a:rPr>
              <a:t>Technical Feasibility</a:t>
            </a:r>
            <a:endParaRPr lang="en-US" sz="2050" dirty="0"/>
          </a:p>
        </p:txBody>
      </p:sp>
      <p:sp>
        <p:nvSpPr>
          <p:cNvPr id="14" name="Text 11"/>
          <p:cNvSpPr/>
          <p:nvPr/>
        </p:nvSpPr>
        <p:spPr>
          <a:xfrm>
            <a:off x="2215396" y="4324469"/>
            <a:ext cx="6190178" cy="675084"/>
          </a:xfrm>
          <a:prstGeom prst="rect">
            <a:avLst/>
          </a:prstGeom>
          <a:noFill/>
          <a:ln/>
        </p:spPr>
        <p:txBody>
          <a:bodyPr wrap="square" lIns="0" tIns="0" rIns="0" bIns="0" rtlCol="0" anchor="t"/>
          <a:lstStyle/>
          <a:p>
            <a:pPr marL="0" indent="0" algn="l">
              <a:lnSpc>
                <a:spcPts val="2650"/>
              </a:lnSpc>
              <a:buNone/>
            </a:pPr>
            <a:r>
              <a:rPr lang="en-US" sz="1650" kern="0" spc="-33" dirty="0">
                <a:solidFill>
                  <a:srgbClr val="E0D6DE"/>
                </a:solidFill>
                <a:latin typeface="Fira Sans" pitchFamily="34" charset="0"/>
                <a:ea typeface="Fira Sans" pitchFamily="34" charset="-122"/>
                <a:cs typeface="Fira Sans" pitchFamily="34" charset="-120"/>
              </a:rPr>
              <a:t>The system has modest resource requirements and can be easily integrated into existing healthcare or forensic databases.</a:t>
            </a:r>
            <a:endParaRPr lang="en-US" sz="1650" dirty="0"/>
          </a:p>
        </p:txBody>
      </p:sp>
      <p:sp>
        <p:nvSpPr>
          <p:cNvPr id="15" name="Shape 12"/>
          <p:cNvSpPr/>
          <p:nvPr/>
        </p:nvSpPr>
        <p:spPr>
          <a:xfrm>
            <a:off x="1269385" y="5884664"/>
            <a:ext cx="738426" cy="22860"/>
          </a:xfrm>
          <a:prstGeom prst="roundRect">
            <a:avLst>
              <a:gd name="adj" fmla="val 138453"/>
            </a:avLst>
          </a:prstGeom>
          <a:solidFill>
            <a:srgbClr val="575757"/>
          </a:solidFill>
          <a:ln/>
        </p:spPr>
      </p:sp>
      <p:sp>
        <p:nvSpPr>
          <p:cNvPr id="16" name="Shape 13"/>
          <p:cNvSpPr/>
          <p:nvPr/>
        </p:nvSpPr>
        <p:spPr>
          <a:xfrm>
            <a:off x="817543" y="5658803"/>
            <a:ext cx="474702" cy="474702"/>
          </a:xfrm>
          <a:prstGeom prst="roundRect">
            <a:avLst>
              <a:gd name="adj" fmla="val 6667"/>
            </a:avLst>
          </a:prstGeom>
          <a:solidFill>
            <a:srgbClr val="3E3E3E"/>
          </a:solidFill>
          <a:ln/>
        </p:spPr>
      </p:sp>
      <p:sp>
        <p:nvSpPr>
          <p:cNvPr id="17" name="Text 14"/>
          <p:cNvSpPr/>
          <p:nvPr/>
        </p:nvSpPr>
        <p:spPr>
          <a:xfrm>
            <a:off x="978277" y="5737860"/>
            <a:ext cx="153233" cy="316468"/>
          </a:xfrm>
          <a:prstGeom prst="rect">
            <a:avLst/>
          </a:prstGeom>
          <a:noFill/>
          <a:ln/>
        </p:spPr>
        <p:txBody>
          <a:bodyPr wrap="none" lIns="0" tIns="0" rIns="0" bIns="0" rtlCol="0" anchor="t"/>
          <a:lstStyle/>
          <a:p>
            <a:pPr marL="0" indent="0" algn="ctr">
              <a:lnSpc>
                <a:spcPts val="2450"/>
              </a:lnSpc>
              <a:buNone/>
            </a:pPr>
            <a:r>
              <a:rPr lang="en-US" sz="2450" kern="0" spc="-25" dirty="0">
                <a:solidFill>
                  <a:srgbClr val="E0D6DE"/>
                </a:solidFill>
                <a:latin typeface="Anton" pitchFamily="34" charset="0"/>
                <a:ea typeface="Anton" pitchFamily="34" charset="-122"/>
                <a:cs typeface="Anton" pitchFamily="34" charset="-120"/>
              </a:rPr>
              <a:t>3</a:t>
            </a:r>
            <a:endParaRPr lang="en-US" sz="2450" dirty="0"/>
          </a:p>
        </p:txBody>
      </p:sp>
      <p:sp>
        <p:nvSpPr>
          <p:cNvPr id="18" name="Text 15"/>
          <p:cNvSpPr/>
          <p:nvPr/>
        </p:nvSpPr>
        <p:spPr>
          <a:xfrm>
            <a:off x="2215396" y="5632490"/>
            <a:ext cx="2637473" cy="329565"/>
          </a:xfrm>
          <a:prstGeom prst="rect">
            <a:avLst/>
          </a:prstGeom>
          <a:noFill/>
          <a:ln/>
        </p:spPr>
        <p:txBody>
          <a:bodyPr wrap="none" lIns="0" tIns="0" rIns="0" bIns="0" rtlCol="0" anchor="t"/>
          <a:lstStyle/>
          <a:p>
            <a:pPr marL="0" indent="0" algn="l">
              <a:lnSpc>
                <a:spcPts val="2550"/>
              </a:lnSpc>
              <a:buNone/>
            </a:pPr>
            <a:r>
              <a:rPr lang="en-US" sz="2050" kern="0" spc="-21" dirty="0">
                <a:solidFill>
                  <a:srgbClr val="E0D6DE"/>
                </a:solidFill>
                <a:latin typeface="Anton" pitchFamily="34" charset="0"/>
                <a:ea typeface="Anton" pitchFamily="34" charset="-122"/>
                <a:cs typeface="Anton" pitchFamily="34" charset="-120"/>
              </a:rPr>
              <a:t>Social Feasibility</a:t>
            </a:r>
            <a:endParaRPr lang="en-US" sz="2050" dirty="0"/>
          </a:p>
        </p:txBody>
      </p:sp>
      <p:sp>
        <p:nvSpPr>
          <p:cNvPr id="19" name="Text 16"/>
          <p:cNvSpPr/>
          <p:nvPr/>
        </p:nvSpPr>
        <p:spPr>
          <a:xfrm>
            <a:off x="2215396" y="6088618"/>
            <a:ext cx="6190178" cy="1012627"/>
          </a:xfrm>
          <a:prstGeom prst="rect">
            <a:avLst/>
          </a:prstGeom>
          <a:noFill/>
          <a:ln/>
        </p:spPr>
        <p:txBody>
          <a:bodyPr wrap="square" lIns="0" tIns="0" rIns="0" bIns="0" rtlCol="0" anchor="t"/>
          <a:lstStyle/>
          <a:p>
            <a:pPr marL="0" indent="0" algn="l">
              <a:lnSpc>
                <a:spcPts val="2650"/>
              </a:lnSpc>
              <a:buNone/>
            </a:pPr>
            <a:r>
              <a:rPr lang="en-US" sz="1650" kern="0" spc="-33" dirty="0">
                <a:solidFill>
                  <a:srgbClr val="E0D6DE"/>
                </a:solidFill>
                <a:latin typeface="Fira Sans" pitchFamily="34" charset="0"/>
                <a:ea typeface="Fira Sans" pitchFamily="34" charset="-122"/>
                <a:cs typeface="Fira Sans" pitchFamily="34" charset="-120"/>
              </a:rPr>
              <a:t>The system has the potential to enhance user confidence and acceptance by providing more accurate and reliable identification results.</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76124"/>
            <a:ext cx="5670590" cy="708779"/>
          </a:xfrm>
          <a:prstGeom prst="rect">
            <a:avLst/>
          </a:prstGeom>
          <a:noFill/>
          <a:ln/>
        </p:spPr>
        <p:txBody>
          <a:bodyPr wrap="none" lIns="0" tIns="0" rIns="0" bIns="0" rtlCol="0" anchor="t"/>
          <a:lstStyle/>
          <a:p>
            <a:pPr marL="0" indent="0">
              <a:lnSpc>
                <a:spcPts val="5550"/>
              </a:lnSpc>
              <a:buNone/>
            </a:pPr>
            <a:r>
              <a:rPr lang="en-US" sz="4450" kern="0" spc="-45" dirty="0">
                <a:solidFill>
                  <a:srgbClr val="FA95AF"/>
                </a:solidFill>
                <a:latin typeface="Anton" pitchFamily="34" charset="0"/>
                <a:ea typeface="Anton" pitchFamily="34" charset="-122"/>
                <a:cs typeface="Anton" pitchFamily="34" charset="-120"/>
              </a:rPr>
              <a:t>System Requirements</a:t>
            </a:r>
            <a:endParaRPr lang="en-US" sz="4450" dirty="0"/>
          </a:p>
        </p:txBody>
      </p:sp>
      <p:pic>
        <p:nvPicPr>
          <p:cNvPr id="4" name="Image 1" descr="preencoded.png"/>
          <p:cNvPicPr>
            <a:picLocks noChangeAspect="1"/>
          </p:cNvPicPr>
          <p:nvPr/>
        </p:nvPicPr>
        <p:blipFill>
          <a:blip r:embed="rId4"/>
          <a:stretch>
            <a:fillRect/>
          </a:stretch>
        </p:blipFill>
        <p:spPr>
          <a:xfrm>
            <a:off x="737058" y="3006209"/>
            <a:ext cx="1134070" cy="2395657"/>
          </a:xfrm>
          <a:prstGeom prst="rect">
            <a:avLst/>
          </a:prstGeom>
        </p:spPr>
      </p:pic>
      <p:sp>
        <p:nvSpPr>
          <p:cNvPr id="5" name="Text 1"/>
          <p:cNvSpPr/>
          <p:nvPr/>
        </p:nvSpPr>
        <p:spPr>
          <a:xfrm>
            <a:off x="2268022" y="2651879"/>
            <a:ext cx="2835235" cy="354330"/>
          </a:xfrm>
          <a:prstGeom prst="rect">
            <a:avLst/>
          </a:prstGeom>
          <a:noFill/>
          <a:ln/>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Hardware Requirements</a:t>
            </a:r>
            <a:endParaRPr lang="en-US" sz="2200" dirty="0"/>
          </a:p>
        </p:txBody>
      </p:sp>
      <p:sp>
        <p:nvSpPr>
          <p:cNvPr id="6" name="Text 2"/>
          <p:cNvSpPr/>
          <p:nvPr/>
        </p:nvSpPr>
        <p:spPr>
          <a:xfrm>
            <a:off x="2268022" y="3142298"/>
            <a:ext cx="6082189"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This project requires a standard computer with the following Hardware.</a:t>
            </a:r>
          </a:p>
          <a:p>
            <a:pPr marL="0" indent="0" algn="l">
              <a:lnSpc>
                <a:spcPts val="2850"/>
              </a:lnSpc>
              <a:buNone/>
            </a:pPr>
            <a:endParaRPr lang="en-US" sz="1750" kern="0" spc="-36" dirty="0">
              <a:solidFill>
                <a:srgbClr val="E0D6DE"/>
              </a:solidFill>
              <a:latin typeface="Fira Sans" pitchFamily="34" charset="0"/>
              <a:ea typeface="Fira Sans" pitchFamily="34" charset="-122"/>
              <a:cs typeface="Fira Sans" pitchFamily="34" charset="-120"/>
            </a:endParaRPr>
          </a:p>
          <a:p>
            <a:pPr marL="285750" indent="-285750" algn="l">
              <a:lnSpc>
                <a:spcPts val="2850"/>
              </a:lnSpc>
              <a:buFont typeface="Arial" panose="020B0604020202020204" pitchFamily="34" charset="0"/>
              <a:buChar char="•"/>
            </a:pPr>
            <a:r>
              <a:rPr lang="en-US" sz="1750" kern="0" spc="-36" dirty="0">
                <a:solidFill>
                  <a:srgbClr val="E0D6DE"/>
                </a:solidFill>
                <a:latin typeface="Fira Sans" pitchFamily="34" charset="0"/>
              </a:rPr>
              <a:t>Processor: </a:t>
            </a:r>
            <a:r>
              <a:rPr lang="en-US" sz="1750" b="1" kern="0" spc="-36" dirty="0">
                <a:solidFill>
                  <a:srgbClr val="E0D6DE"/>
                </a:solidFill>
                <a:latin typeface="Fira Sans" pitchFamily="34" charset="0"/>
              </a:rPr>
              <a:t>Pentium IV or above</a:t>
            </a:r>
          </a:p>
          <a:p>
            <a:pPr marL="285750" indent="-285750" algn="l">
              <a:lnSpc>
                <a:spcPts val="2850"/>
              </a:lnSpc>
              <a:buFont typeface="Arial" panose="020B0604020202020204" pitchFamily="34" charset="0"/>
              <a:buChar char="•"/>
            </a:pPr>
            <a:r>
              <a:rPr lang="en-US" sz="1750" kern="0" spc="-36" dirty="0">
                <a:solidFill>
                  <a:srgbClr val="E0D6DE"/>
                </a:solidFill>
                <a:latin typeface="Fira Sans" pitchFamily="34" charset="0"/>
              </a:rPr>
              <a:t>RAM: </a:t>
            </a:r>
            <a:r>
              <a:rPr lang="en-US" sz="1750" b="1" kern="0" spc="-36" dirty="0">
                <a:solidFill>
                  <a:srgbClr val="E0D6DE"/>
                </a:solidFill>
                <a:latin typeface="Fira Sans" pitchFamily="34" charset="0"/>
              </a:rPr>
              <a:t>4 GB or above</a:t>
            </a:r>
          </a:p>
          <a:p>
            <a:pPr marL="285750" indent="-285750" algn="l">
              <a:lnSpc>
                <a:spcPts val="2850"/>
              </a:lnSpc>
              <a:buFont typeface="Arial" panose="020B0604020202020204" pitchFamily="34" charset="0"/>
              <a:buChar char="•"/>
            </a:pPr>
            <a:r>
              <a:rPr lang="en-US" sz="1750" kern="0" spc="-36" dirty="0">
                <a:solidFill>
                  <a:srgbClr val="E0D6DE"/>
                </a:solidFill>
                <a:latin typeface="Fira Sans" pitchFamily="34" charset="0"/>
              </a:rPr>
              <a:t>Hard Disk: </a:t>
            </a:r>
            <a:r>
              <a:rPr lang="en-US" sz="1750" b="1" kern="0" spc="-36" dirty="0">
                <a:solidFill>
                  <a:srgbClr val="E0D6DE"/>
                </a:solidFill>
                <a:latin typeface="Fira Sans" pitchFamily="34" charset="0"/>
              </a:rPr>
              <a:t>20 GB </a:t>
            </a:r>
          </a:p>
          <a:p>
            <a:pPr marL="285750" indent="-285750" algn="l">
              <a:lnSpc>
                <a:spcPts val="2850"/>
              </a:lnSpc>
              <a:buFont typeface="Arial" panose="020B0604020202020204" pitchFamily="34" charset="0"/>
              <a:buChar char="•"/>
            </a:pPr>
            <a:r>
              <a:rPr lang="en-US" sz="1750" kern="0" spc="-36" dirty="0">
                <a:solidFill>
                  <a:srgbClr val="E0D6DE"/>
                </a:solidFill>
                <a:latin typeface="Fira Sans" pitchFamily="34" charset="0"/>
              </a:rPr>
              <a:t>Peripherals: </a:t>
            </a:r>
            <a:r>
              <a:rPr lang="en-US" sz="1750" b="1" kern="0" spc="-36" dirty="0">
                <a:solidFill>
                  <a:srgbClr val="E0D6DE"/>
                </a:solidFill>
                <a:latin typeface="Fira Sans" pitchFamily="34" charset="0"/>
              </a:rPr>
              <a:t>Keyboard</a:t>
            </a:r>
            <a:r>
              <a:rPr lang="en-US" sz="1750" kern="0" spc="-36" dirty="0">
                <a:solidFill>
                  <a:srgbClr val="E0D6DE"/>
                </a:solidFill>
                <a:latin typeface="Fira Sans" pitchFamily="34" charset="0"/>
              </a:rPr>
              <a:t>, </a:t>
            </a:r>
            <a:r>
              <a:rPr lang="en-US" sz="1750" b="1" kern="0" spc="-36" dirty="0">
                <a:solidFill>
                  <a:srgbClr val="E0D6DE"/>
                </a:solidFill>
                <a:latin typeface="Fira Sans" pitchFamily="34" charset="0"/>
              </a:rPr>
              <a:t>mouse</a:t>
            </a:r>
            <a:r>
              <a:rPr lang="en-US" sz="1750" kern="0" spc="-36" dirty="0">
                <a:solidFill>
                  <a:srgbClr val="E0D6DE"/>
                </a:solidFill>
                <a:latin typeface="Fira Sans" pitchFamily="34" charset="0"/>
              </a:rPr>
              <a:t>, </a:t>
            </a:r>
            <a:r>
              <a:rPr lang="en-US" sz="1750" b="1" kern="0" spc="-36" dirty="0">
                <a:solidFill>
                  <a:srgbClr val="E0D6DE"/>
                </a:solidFill>
                <a:latin typeface="Fira Sans" pitchFamily="34" charset="0"/>
              </a:rPr>
              <a:t>monitor</a:t>
            </a:r>
            <a:endParaRPr lang="en-US" sz="175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BA3D37-5F5E-4AD0-A746-1138C0C8E476}"/>
              </a:ext>
            </a:extLst>
          </p:cNvPr>
          <p:cNvSpPr/>
          <p:nvPr/>
        </p:nvSpPr>
        <p:spPr>
          <a:xfrm>
            <a:off x="0" y="0"/>
            <a:ext cx="146304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09A1A66E-016D-4762-B839-D485BC99AE91}"/>
              </a:ext>
            </a:extLst>
          </p:cNvPr>
          <p:cNvPicPr>
            <a:picLocks noChangeAspect="1"/>
          </p:cNvPicPr>
          <p:nvPr/>
        </p:nvPicPr>
        <p:blipFill rotWithShape="1">
          <a:blip r:embed="rId3">
            <a:alphaModFix amt="14000"/>
          </a:blip>
          <a:srcRect l="-215" t="-9415" r="44" b="40908"/>
          <a:stretch/>
        </p:blipFill>
        <p:spPr>
          <a:xfrm>
            <a:off x="0" y="-1137713"/>
            <a:ext cx="14630400" cy="9351282"/>
          </a:xfrm>
          <a:prstGeom prst="rect">
            <a:avLst/>
          </a:prstGeom>
          <a:effectLst>
            <a:reflection stA="0" endPos="63000" dist="50800" dir="5400000" sy="-100000" algn="bl" rotWithShape="0"/>
          </a:effectLst>
        </p:spPr>
      </p:pic>
      <p:pic>
        <p:nvPicPr>
          <p:cNvPr id="4" name="Image 1" descr="preencoded.png"/>
          <p:cNvPicPr>
            <a:picLocks noChangeAspect="1"/>
          </p:cNvPicPr>
          <p:nvPr/>
        </p:nvPicPr>
        <p:blipFill>
          <a:blip r:embed="rId4"/>
          <a:stretch>
            <a:fillRect/>
          </a:stretch>
        </p:blipFill>
        <p:spPr>
          <a:xfrm>
            <a:off x="737058" y="3006209"/>
            <a:ext cx="1134070" cy="2395657"/>
          </a:xfrm>
          <a:prstGeom prst="rect">
            <a:avLst/>
          </a:prstGeom>
        </p:spPr>
      </p:pic>
      <p:sp>
        <p:nvSpPr>
          <p:cNvPr id="8" name="Rectangle 7">
            <a:extLst>
              <a:ext uri="{FF2B5EF4-FFF2-40B4-BE49-F238E27FC236}">
                <a16:creationId xmlns:a16="http://schemas.microsoft.com/office/drawing/2014/main" id="{F9B95EF3-B48C-4BBA-A922-7B346011EBA7}"/>
              </a:ext>
            </a:extLst>
          </p:cNvPr>
          <p:cNvSpPr/>
          <p:nvPr/>
        </p:nvSpPr>
        <p:spPr>
          <a:xfrm>
            <a:off x="1030514" y="3868103"/>
            <a:ext cx="580572" cy="725805"/>
          </a:xfrm>
          <a:prstGeom prst="rect">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0"/>
          <p:cNvSpPr/>
          <p:nvPr/>
        </p:nvSpPr>
        <p:spPr>
          <a:xfrm>
            <a:off x="793790" y="1376124"/>
            <a:ext cx="5670590" cy="708779"/>
          </a:xfrm>
          <a:prstGeom prst="rect">
            <a:avLst/>
          </a:prstGeom>
          <a:noFill/>
          <a:ln/>
        </p:spPr>
        <p:txBody>
          <a:bodyPr wrap="none" lIns="0" tIns="0" rIns="0" bIns="0" rtlCol="0" anchor="t"/>
          <a:lstStyle/>
          <a:p>
            <a:pPr marL="0" indent="0">
              <a:lnSpc>
                <a:spcPts val="5550"/>
              </a:lnSpc>
              <a:buNone/>
            </a:pPr>
            <a:r>
              <a:rPr lang="en-US" sz="4450" kern="0" spc="-45" dirty="0">
                <a:solidFill>
                  <a:srgbClr val="FA95AF"/>
                </a:solidFill>
                <a:latin typeface="Anton" pitchFamily="34" charset="0"/>
                <a:ea typeface="Anton" pitchFamily="34" charset="-122"/>
                <a:cs typeface="Anton" pitchFamily="34" charset="-120"/>
              </a:rPr>
              <a:t>System Requirements</a:t>
            </a:r>
            <a:endParaRPr lang="en-US" sz="4450" dirty="0"/>
          </a:p>
        </p:txBody>
      </p:sp>
      <p:sp>
        <p:nvSpPr>
          <p:cNvPr id="5" name="Text 1"/>
          <p:cNvSpPr/>
          <p:nvPr/>
        </p:nvSpPr>
        <p:spPr>
          <a:xfrm>
            <a:off x="2268022" y="2651879"/>
            <a:ext cx="2835235" cy="354330"/>
          </a:xfrm>
          <a:prstGeom prst="rect">
            <a:avLst/>
          </a:prstGeom>
          <a:noFill/>
          <a:ln/>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Software Requirements</a:t>
            </a:r>
            <a:endParaRPr lang="en-US" sz="2200" dirty="0"/>
          </a:p>
        </p:txBody>
      </p:sp>
      <p:sp>
        <p:nvSpPr>
          <p:cNvPr id="6" name="Text 2"/>
          <p:cNvSpPr/>
          <p:nvPr/>
        </p:nvSpPr>
        <p:spPr>
          <a:xfrm>
            <a:off x="2268022" y="3142298"/>
            <a:ext cx="6082189"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This project requires a standard computer with the following Software and OS.</a:t>
            </a:r>
          </a:p>
          <a:p>
            <a:pPr marL="0" indent="0" algn="l">
              <a:lnSpc>
                <a:spcPts val="2850"/>
              </a:lnSpc>
              <a:buNone/>
            </a:pPr>
            <a:endParaRPr lang="en-US" sz="1750" kern="0" spc="-36" dirty="0">
              <a:solidFill>
                <a:srgbClr val="E0D6DE"/>
              </a:solidFill>
              <a:latin typeface="Fira Sans" pitchFamily="34" charset="0"/>
              <a:ea typeface="Fira Sans" pitchFamily="34" charset="-122"/>
              <a:cs typeface="Fira Sans" pitchFamily="34" charset="-120"/>
            </a:endParaRPr>
          </a:p>
          <a:p>
            <a:pPr marL="285750" indent="-285750" algn="l">
              <a:lnSpc>
                <a:spcPts val="2850"/>
              </a:lnSpc>
              <a:buFont typeface="Arial" panose="020B0604020202020204" pitchFamily="34" charset="0"/>
              <a:buChar char="•"/>
            </a:pPr>
            <a:r>
              <a:rPr lang="en-US" sz="1750" kern="0" spc="-36" dirty="0">
                <a:solidFill>
                  <a:srgbClr val="E0D6DE"/>
                </a:solidFill>
                <a:latin typeface="Fira Sans" pitchFamily="34" charset="0"/>
              </a:rPr>
              <a:t>Operating System: </a:t>
            </a:r>
            <a:r>
              <a:rPr lang="en-US" sz="1750" b="1" kern="0" spc="-36" dirty="0">
                <a:solidFill>
                  <a:srgbClr val="E0D6DE"/>
                </a:solidFill>
                <a:latin typeface="Fira Sans" pitchFamily="34" charset="0"/>
              </a:rPr>
              <a:t>Windows 8 or above</a:t>
            </a:r>
          </a:p>
          <a:p>
            <a:pPr marL="285750" indent="-285750" algn="l">
              <a:lnSpc>
                <a:spcPts val="2850"/>
              </a:lnSpc>
              <a:buFont typeface="Arial" panose="020B0604020202020204" pitchFamily="34" charset="0"/>
              <a:buChar char="•"/>
            </a:pPr>
            <a:r>
              <a:rPr lang="en-US" sz="1750" kern="0" spc="-36" dirty="0">
                <a:solidFill>
                  <a:srgbClr val="E0D6DE"/>
                </a:solidFill>
                <a:latin typeface="Fira Sans" pitchFamily="34" charset="0"/>
              </a:rPr>
              <a:t>Programming Language: </a:t>
            </a:r>
            <a:r>
              <a:rPr lang="en-US" sz="1750" b="1" kern="0" spc="-36" dirty="0">
                <a:solidFill>
                  <a:srgbClr val="E0D6DE"/>
                </a:solidFill>
                <a:latin typeface="Fira Sans" pitchFamily="34" charset="0"/>
              </a:rPr>
              <a:t>Python</a:t>
            </a:r>
          </a:p>
          <a:p>
            <a:pPr marL="285750" indent="-285750" algn="l">
              <a:lnSpc>
                <a:spcPts val="2850"/>
              </a:lnSpc>
              <a:buFont typeface="Arial" panose="020B0604020202020204" pitchFamily="34" charset="0"/>
              <a:buChar char="•"/>
            </a:pPr>
            <a:r>
              <a:rPr lang="en-US" sz="1750" kern="0" spc="-36" dirty="0">
                <a:solidFill>
                  <a:srgbClr val="E0D6DE"/>
                </a:solidFill>
                <a:latin typeface="Fira Sans" pitchFamily="34" charset="0"/>
              </a:rPr>
              <a:t>Libraries: </a:t>
            </a:r>
            <a:r>
              <a:rPr lang="en-US" sz="1750" b="1" kern="0" spc="-36" dirty="0">
                <a:solidFill>
                  <a:srgbClr val="E0D6DE"/>
                </a:solidFill>
                <a:latin typeface="Fira Sans" pitchFamily="34" charset="0"/>
              </a:rPr>
              <a:t>TensorFlow, Numpy, Matplotlib, Scikit-learn</a:t>
            </a:r>
            <a:endParaRPr lang="en-US" sz="1750" b="1" dirty="0"/>
          </a:p>
        </p:txBody>
      </p:sp>
      <p:sp>
        <p:nvSpPr>
          <p:cNvPr id="7" name="TextBox 6">
            <a:extLst>
              <a:ext uri="{FF2B5EF4-FFF2-40B4-BE49-F238E27FC236}">
                <a16:creationId xmlns:a16="http://schemas.microsoft.com/office/drawing/2014/main" id="{D08EFF43-5169-4747-B501-AB94ACC9D2FF}"/>
              </a:ext>
            </a:extLst>
          </p:cNvPr>
          <p:cNvSpPr txBox="1"/>
          <p:nvPr/>
        </p:nvSpPr>
        <p:spPr>
          <a:xfrm>
            <a:off x="1140862" y="3984172"/>
            <a:ext cx="367408" cy="523220"/>
          </a:xfrm>
          <a:prstGeom prst="rect">
            <a:avLst/>
          </a:prstGeom>
          <a:noFill/>
        </p:spPr>
        <p:txBody>
          <a:bodyPr wrap="none" rtlCol="0">
            <a:spAutoFit/>
          </a:bodyPr>
          <a:lstStyle/>
          <a:p>
            <a:r>
              <a:rPr lang="en-US" sz="2800" dirty="0">
                <a:solidFill>
                  <a:schemeClr val="bg1"/>
                </a:solidFill>
              </a:rPr>
              <a:t>2</a:t>
            </a:r>
            <a:endParaRPr lang="en-IN" sz="2800" dirty="0">
              <a:solidFill>
                <a:schemeClr val="bg1"/>
              </a:solidFill>
            </a:endParaRPr>
          </a:p>
        </p:txBody>
      </p:sp>
    </p:spTree>
    <p:extLst>
      <p:ext uri="{BB962C8B-B14F-4D97-AF65-F5344CB8AC3E}">
        <p14:creationId xmlns:p14="http://schemas.microsoft.com/office/powerpoint/2010/main" val="23164054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TotalTime>
  <Words>1435</Words>
  <Application>Microsoft Office PowerPoint</Application>
  <PresentationFormat>Custom</PresentationFormat>
  <Paragraphs>180</Paragraphs>
  <Slides>33</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Fira Sans</vt:lpstr>
      <vt:lpstr>Algerian</vt:lpstr>
      <vt:lpstr>Arial</vt:lpstr>
      <vt:lpstr>Calibri</vt:lpstr>
      <vt:lpstr>Roboto Light</vt:lpstr>
      <vt:lpstr>Anton</vt:lpstr>
      <vt:lpstr>Poppins Light</vt:lpstr>
      <vt:lpstr>Corbel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Sai Teja Ankam</cp:lastModifiedBy>
  <cp:revision>23</cp:revision>
  <dcterms:created xsi:type="dcterms:W3CDTF">2025-01-06T06:48:56Z</dcterms:created>
  <dcterms:modified xsi:type="dcterms:W3CDTF">2025-01-06T21:24:52Z</dcterms:modified>
</cp:coreProperties>
</file>